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  <p:sldMasterId id="2147483722" r:id="rId2"/>
    <p:sldMasterId id="2147483741" r:id="rId3"/>
  </p:sldMasterIdLst>
  <p:sldIdLst>
    <p:sldId id="262" r:id="rId4"/>
    <p:sldId id="282" r:id="rId5"/>
    <p:sldId id="305" r:id="rId6"/>
    <p:sldId id="296" r:id="rId7"/>
    <p:sldId id="292" r:id="rId8"/>
    <p:sldId id="306" r:id="rId9"/>
    <p:sldId id="311" r:id="rId10"/>
    <p:sldId id="302" r:id="rId11"/>
    <p:sldId id="307" r:id="rId12"/>
    <p:sldId id="308" r:id="rId13"/>
    <p:sldId id="309" r:id="rId14"/>
    <p:sldId id="264" r:id="rId15"/>
    <p:sldId id="286" r:id="rId16"/>
    <p:sldId id="299" r:id="rId17"/>
    <p:sldId id="300" r:id="rId18"/>
    <p:sldId id="275" r:id="rId19"/>
    <p:sldId id="303" r:id="rId20"/>
    <p:sldId id="284" r:id="rId21"/>
    <p:sldId id="304" r:id="rId22"/>
    <p:sldId id="293" r:id="rId23"/>
    <p:sldId id="294" r:id="rId24"/>
    <p:sldId id="295" r:id="rId25"/>
    <p:sldId id="297" r:id="rId26"/>
    <p:sldId id="310" r:id="rId27"/>
    <p:sldId id="27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5" autoAdjust="0"/>
    <p:restoredTop sz="94728"/>
  </p:normalViewPr>
  <p:slideViewPr>
    <p:cSldViewPr snapToGrid="0" snapToObjects="1">
      <p:cViewPr varScale="1">
        <p:scale>
          <a:sx n="108" d="100"/>
          <a:sy n="108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24D6D-5D41-497C-BC0B-7794B60D7F08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D26FD873-C28C-48E9-BEC3-1D43DA849566}">
      <dgm:prSet phldrT="[Texto]" custT="1"/>
      <dgm:spPr/>
      <dgm:t>
        <a:bodyPr/>
        <a:lstStyle/>
        <a:p>
          <a:r>
            <a:rPr lang="pt-BR" sz="2200" b="1" dirty="0">
              <a:solidFill>
                <a:schemeClr val="accent2">
                  <a:lumMod val="75000"/>
                </a:schemeClr>
              </a:solidFill>
            </a:rPr>
            <a:t>Por um lado</a:t>
          </a:r>
        </a:p>
      </dgm:t>
    </dgm:pt>
    <dgm:pt modelId="{475CA77F-C7B0-4DB2-AFD2-3C95E7344731}" type="parTrans" cxnId="{B51843CE-95EF-4C05-95AD-01D312435FC8}">
      <dgm:prSet/>
      <dgm:spPr/>
      <dgm:t>
        <a:bodyPr/>
        <a:lstStyle/>
        <a:p>
          <a:endParaRPr lang="pt-BR" sz="1800"/>
        </a:p>
      </dgm:t>
    </dgm:pt>
    <dgm:pt modelId="{8B079FB5-BFB6-4230-B5F1-F2B0EE8D0FC1}" type="sibTrans" cxnId="{B51843CE-95EF-4C05-95AD-01D312435FC8}">
      <dgm:prSet/>
      <dgm:spPr/>
      <dgm:t>
        <a:bodyPr/>
        <a:lstStyle/>
        <a:p>
          <a:endParaRPr lang="pt-BR" sz="1800"/>
        </a:p>
      </dgm:t>
    </dgm:pt>
    <dgm:pt modelId="{54B495F5-BB6D-401B-8D65-05D1C7E42F49}">
      <dgm:prSet phldrT="[Texto]" custT="1"/>
      <dgm:spPr/>
      <dgm:t>
        <a:bodyPr/>
        <a:lstStyle/>
        <a:p>
          <a:r>
            <a:rPr lang="pt-BR" sz="1800" dirty="0"/>
            <a:t>- O </a:t>
          </a:r>
          <a:r>
            <a:rPr lang="pt-BR" sz="1800" b="1" dirty="0"/>
            <a:t>PNE</a:t>
          </a:r>
          <a:r>
            <a:rPr lang="pt-BR" sz="1800" dirty="0"/>
            <a:t>/2014 estipulou, na meta 6, que 50% das escolas públicas devem ser de tempo integral, sendo que 25% dos alunos de escolas públicas devem cursar a Educação Básica em período integral.</a:t>
          </a:r>
        </a:p>
      </dgm:t>
    </dgm:pt>
    <dgm:pt modelId="{D626E838-1108-42CD-831F-498DB83452D3}" type="parTrans" cxnId="{24925665-4A03-4CA0-9BDE-5573FE08701F}">
      <dgm:prSet/>
      <dgm:spPr/>
      <dgm:t>
        <a:bodyPr/>
        <a:lstStyle/>
        <a:p>
          <a:endParaRPr lang="pt-BR" sz="1800"/>
        </a:p>
      </dgm:t>
    </dgm:pt>
    <dgm:pt modelId="{F9274A76-4AAF-4783-9067-AB533584FD2C}" type="sibTrans" cxnId="{24925665-4A03-4CA0-9BDE-5573FE08701F}">
      <dgm:prSet/>
      <dgm:spPr/>
      <dgm:t>
        <a:bodyPr/>
        <a:lstStyle/>
        <a:p>
          <a:endParaRPr lang="pt-BR" sz="1800"/>
        </a:p>
      </dgm:t>
    </dgm:pt>
    <dgm:pt modelId="{3136B3F3-17EE-4E37-9ECE-1A20CC2BE590}">
      <dgm:prSet phldrT="[Texto]" custT="1"/>
      <dgm:spPr/>
      <dgm:t>
        <a:bodyPr/>
        <a:lstStyle/>
        <a:p>
          <a:r>
            <a:rPr lang="pt-BR" sz="2200" b="1" dirty="0">
              <a:solidFill>
                <a:schemeClr val="accent1">
                  <a:lumMod val="75000"/>
                </a:schemeClr>
              </a:solidFill>
            </a:rPr>
            <a:t>Por outro</a:t>
          </a:r>
        </a:p>
      </dgm:t>
    </dgm:pt>
    <dgm:pt modelId="{AF32046C-7DF4-4D5D-B71D-0BAE033F418D}" type="parTrans" cxnId="{A8A5E14A-5755-4207-BFD3-3E4142FAA3F5}">
      <dgm:prSet/>
      <dgm:spPr/>
      <dgm:t>
        <a:bodyPr/>
        <a:lstStyle/>
        <a:p>
          <a:endParaRPr lang="pt-BR" sz="1800"/>
        </a:p>
      </dgm:t>
    </dgm:pt>
    <dgm:pt modelId="{64EB88C9-EA3E-44F4-B99F-5CAF0CB52782}" type="sibTrans" cxnId="{A8A5E14A-5755-4207-BFD3-3E4142FAA3F5}">
      <dgm:prSet/>
      <dgm:spPr/>
      <dgm:t>
        <a:bodyPr/>
        <a:lstStyle/>
        <a:p>
          <a:endParaRPr lang="pt-BR" sz="1800"/>
        </a:p>
      </dgm:t>
    </dgm:pt>
    <dgm:pt modelId="{83A4E641-EA63-4F14-826C-582013D5F8DC}">
      <dgm:prSet phldrT="[Texto]" custT="1"/>
      <dgm:spPr/>
      <dgm:t>
        <a:bodyPr/>
        <a:lstStyle/>
        <a:p>
          <a:r>
            <a:rPr lang="pt-BR" sz="1800" dirty="0"/>
            <a:t>- </a:t>
          </a:r>
          <a:r>
            <a:rPr lang="pt-BR" sz="1800" b="1" dirty="0"/>
            <a:t>Custos elevados</a:t>
          </a:r>
          <a:r>
            <a:rPr lang="pt-BR" sz="1800" dirty="0"/>
            <a:t>: A maioria das escolas no Brasil, hoje, não tem construções preparadas para a rotina do tempo integral e são ocupadas por dois ou mais grupos de alunos que se revezam no uso do espaço.</a:t>
          </a:r>
        </a:p>
      </dgm:t>
    </dgm:pt>
    <dgm:pt modelId="{9963F295-E5F5-4273-8649-6443BF473C86}" type="parTrans" cxnId="{06D64C1B-BAED-49B1-A195-8B9DBD877A77}">
      <dgm:prSet/>
      <dgm:spPr/>
      <dgm:t>
        <a:bodyPr/>
        <a:lstStyle/>
        <a:p>
          <a:endParaRPr lang="pt-BR" sz="1800"/>
        </a:p>
      </dgm:t>
    </dgm:pt>
    <dgm:pt modelId="{9B502412-13F6-433E-BE1D-4F58C68E0530}" type="sibTrans" cxnId="{06D64C1B-BAED-49B1-A195-8B9DBD877A77}">
      <dgm:prSet/>
      <dgm:spPr/>
      <dgm:t>
        <a:bodyPr/>
        <a:lstStyle/>
        <a:p>
          <a:endParaRPr lang="pt-BR" sz="1800"/>
        </a:p>
      </dgm:t>
    </dgm:pt>
    <dgm:pt modelId="{FF32623E-23A0-4260-95E6-E919E67D86D1}">
      <dgm:prSet custT="1"/>
      <dgm:spPr/>
      <dgm:t>
        <a:bodyPr/>
        <a:lstStyle/>
        <a:p>
          <a:r>
            <a:rPr lang="pt-BR" sz="1800" dirty="0"/>
            <a:t>- Programas como o </a:t>
          </a:r>
          <a:r>
            <a:rPr lang="pt-BR" sz="1800" b="1" dirty="0"/>
            <a:t>Novo Mais Educação </a:t>
          </a:r>
          <a:r>
            <a:rPr lang="pt-BR" sz="1800" dirty="0"/>
            <a:t>e a </a:t>
          </a:r>
          <a:r>
            <a:rPr lang="pt-BR" sz="1800" b="1" dirty="0"/>
            <a:t>Reforma do Ensino Médio</a:t>
          </a:r>
          <a:r>
            <a:rPr lang="pt-BR" sz="1800" dirty="0"/>
            <a:t>. </a:t>
          </a:r>
        </a:p>
      </dgm:t>
    </dgm:pt>
    <dgm:pt modelId="{15608ED4-3DF1-4363-9439-0289C545155A}" type="parTrans" cxnId="{582FF730-7135-4EE4-A21E-974DB8572CF6}">
      <dgm:prSet/>
      <dgm:spPr/>
      <dgm:t>
        <a:bodyPr/>
        <a:lstStyle/>
        <a:p>
          <a:endParaRPr lang="pt-BR" sz="1800"/>
        </a:p>
      </dgm:t>
    </dgm:pt>
    <dgm:pt modelId="{2387A883-9AB5-4C35-84E4-54E2571D5D5D}" type="sibTrans" cxnId="{582FF730-7135-4EE4-A21E-974DB8572CF6}">
      <dgm:prSet/>
      <dgm:spPr/>
      <dgm:t>
        <a:bodyPr/>
        <a:lstStyle/>
        <a:p>
          <a:endParaRPr lang="pt-BR" sz="1800"/>
        </a:p>
      </dgm:t>
    </dgm:pt>
    <dgm:pt modelId="{9F0403B6-6EE7-45E4-A253-EF35E488B8F1}">
      <dgm:prSet custT="1"/>
      <dgm:spPr/>
      <dgm:t>
        <a:bodyPr/>
        <a:lstStyle/>
        <a:p>
          <a:r>
            <a:rPr lang="pt-BR" sz="1800" b="1" dirty="0"/>
            <a:t>Infraestrutura</a:t>
          </a:r>
        </a:p>
      </dgm:t>
    </dgm:pt>
    <dgm:pt modelId="{BBFC002C-4F22-45B0-9D33-FA23A22615FB}" type="parTrans" cxnId="{9F3AA228-827C-4BB5-997A-65EE8FBEE460}">
      <dgm:prSet/>
      <dgm:spPr/>
      <dgm:t>
        <a:bodyPr/>
        <a:lstStyle/>
        <a:p>
          <a:endParaRPr lang="pt-BR" sz="1800"/>
        </a:p>
      </dgm:t>
    </dgm:pt>
    <dgm:pt modelId="{116E36A9-79E4-4EDC-98F8-B717951CA6D1}" type="sibTrans" cxnId="{9F3AA228-827C-4BB5-997A-65EE8FBEE460}">
      <dgm:prSet/>
      <dgm:spPr/>
      <dgm:t>
        <a:bodyPr/>
        <a:lstStyle/>
        <a:p>
          <a:endParaRPr lang="pt-BR" sz="1800"/>
        </a:p>
      </dgm:t>
    </dgm:pt>
    <dgm:pt modelId="{1F2C97A1-4B4D-4EAA-A27E-92C77819C8AA}">
      <dgm:prSet custT="1"/>
      <dgm:spPr/>
      <dgm:t>
        <a:bodyPr/>
        <a:lstStyle/>
        <a:p>
          <a:r>
            <a:rPr lang="pt-BR" sz="1800" b="1" dirty="0"/>
            <a:t>Professores</a:t>
          </a:r>
        </a:p>
      </dgm:t>
    </dgm:pt>
    <dgm:pt modelId="{720D2E0D-DDED-4CC9-A0DD-38EE85930759}" type="parTrans" cxnId="{7A4D346A-F3E0-4E04-A24D-B4C5229B5971}">
      <dgm:prSet/>
      <dgm:spPr/>
      <dgm:t>
        <a:bodyPr/>
        <a:lstStyle/>
        <a:p>
          <a:endParaRPr lang="pt-BR" sz="1800"/>
        </a:p>
      </dgm:t>
    </dgm:pt>
    <dgm:pt modelId="{8436C438-C31F-498B-B08C-AEE192A97DED}" type="sibTrans" cxnId="{7A4D346A-F3E0-4E04-A24D-B4C5229B5971}">
      <dgm:prSet/>
      <dgm:spPr/>
      <dgm:t>
        <a:bodyPr/>
        <a:lstStyle/>
        <a:p>
          <a:endParaRPr lang="pt-BR" sz="1800"/>
        </a:p>
      </dgm:t>
    </dgm:pt>
    <dgm:pt modelId="{A06DA841-0B59-439B-9443-ACF06512C268}" type="pres">
      <dgm:prSet presAssocID="{0F424D6D-5D41-497C-BC0B-7794B60D7F0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45A3A3A8-B8A9-481D-8063-1F6460DF5B56}" type="pres">
      <dgm:prSet presAssocID="{0F424D6D-5D41-497C-BC0B-7794B60D7F08}" presName="Background" presStyleLbl="node1" presStyleIdx="0" presStyleCnt="1" custScaleX="136676" custScaleY="91511" custLinFactNeighborY="-8118"/>
      <dgm:spPr/>
    </dgm:pt>
    <dgm:pt modelId="{72071E7D-BAA2-4E72-B30A-772298148396}" type="pres">
      <dgm:prSet presAssocID="{0F424D6D-5D41-497C-BC0B-7794B60D7F08}" presName="Divider" presStyleLbl="callout" presStyleIdx="0" presStyleCnt="1" custLinFactNeighborY="-10882"/>
      <dgm:spPr/>
    </dgm:pt>
    <dgm:pt modelId="{565C7194-C724-4E9B-94DB-E384079A809C}" type="pres">
      <dgm:prSet presAssocID="{0F424D6D-5D41-497C-BC0B-7794B60D7F08}" presName="ChildText1" presStyleLbl="revTx" presStyleIdx="0" presStyleCnt="0" custScaleX="137344" custScaleY="125768" custLinFactNeighborX="-22258" custLinFactNeighborY="1596">
        <dgm:presLayoutVars>
          <dgm:chMax val="0"/>
          <dgm:chPref val="0"/>
          <dgm:bulletEnabled val="1"/>
        </dgm:presLayoutVars>
      </dgm:prSet>
      <dgm:spPr/>
    </dgm:pt>
    <dgm:pt modelId="{A9EA6E52-6993-41ED-853D-48456787BE87}" type="pres">
      <dgm:prSet presAssocID="{0F424D6D-5D41-497C-BC0B-7794B60D7F08}" presName="ChildText2" presStyleLbl="revTx" presStyleIdx="0" presStyleCnt="0" custScaleX="139379" custScaleY="129608" custLinFactNeighborX="20715" custLinFactNeighborY="3192">
        <dgm:presLayoutVars>
          <dgm:chMax val="0"/>
          <dgm:chPref val="0"/>
          <dgm:bulletEnabled val="1"/>
        </dgm:presLayoutVars>
      </dgm:prSet>
      <dgm:spPr/>
    </dgm:pt>
    <dgm:pt modelId="{11E906C6-3C94-48F3-8A06-62394C5DAF74}" type="pres">
      <dgm:prSet presAssocID="{0F424D6D-5D41-497C-BC0B-7794B60D7F08}" presName="ParentText1" presStyleLbl="revTx" presStyleIdx="0" presStyleCnt="0">
        <dgm:presLayoutVars>
          <dgm:chMax val="1"/>
          <dgm:chPref val="1"/>
        </dgm:presLayoutVars>
      </dgm:prSet>
      <dgm:spPr/>
    </dgm:pt>
    <dgm:pt modelId="{B8962836-6316-42EF-90B2-0D8E91BFEB83}" type="pres">
      <dgm:prSet presAssocID="{0F424D6D-5D41-497C-BC0B-7794B60D7F08}" presName="ParentShape1" presStyleLbl="alignImgPlace1" presStyleIdx="0" presStyleCnt="2" custLinFactNeighborX="-96074" custLinFactNeighborY="-414">
        <dgm:presLayoutVars/>
      </dgm:prSet>
      <dgm:spPr/>
    </dgm:pt>
    <dgm:pt modelId="{CAB3B620-9867-48E4-85E3-C85C27EE5F45}" type="pres">
      <dgm:prSet presAssocID="{0F424D6D-5D41-497C-BC0B-7794B60D7F08}" presName="ParentText2" presStyleLbl="revTx" presStyleIdx="0" presStyleCnt="0">
        <dgm:presLayoutVars>
          <dgm:chMax val="1"/>
          <dgm:chPref val="1"/>
        </dgm:presLayoutVars>
      </dgm:prSet>
      <dgm:spPr/>
    </dgm:pt>
    <dgm:pt modelId="{15D79824-6705-4DF1-8FC1-20FA5F7BBD68}" type="pres">
      <dgm:prSet presAssocID="{0F424D6D-5D41-497C-BC0B-7794B60D7F08}" presName="ParentShape2" presStyleLbl="alignImgPlace1" presStyleIdx="1" presStyleCnt="2" custLinFactNeighborX="97774" custLinFactNeighborY="-14775">
        <dgm:presLayoutVars/>
      </dgm:prSet>
      <dgm:spPr/>
    </dgm:pt>
  </dgm:ptLst>
  <dgm:cxnLst>
    <dgm:cxn modelId="{B79F780B-ABFA-4CD0-AE37-39FAFA8DAAD4}" type="presOf" srcId="{1F2C97A1-4B4D-4EAA-A27E-92C77819C8AA}" destId="{A9EA6E52-6993-41ED-853D-48456787BE87}" srcOrd="0" destOrd="2" presId="urn:microsoft.com/office/officeart/2009/3/layout/OpposingIdeas"/>
    <dgm:cxn modelId="{F32EA40E-7026-4BA3-B661-BF59C177BBB7}" type="presOf" srcId="{3136B3F3-17EE-4E37-9ECE-1A20CC2BE590}" destId="{CAB3B620-9867-48E4-85E3-C85C27EE5F45}" srcOrd="0" destOrd="0" presId="urn:microsoft.com/office/officeart/2009/3/layout/OpposingIdeas"/>
    <dgm:cxn modelId="{288F7C13-5F0B-4386-AAF1-02FB65273237}" type="presOf" srcId="{3136B3F3-17EE-4E37-9ECE-1A20CC2BE590}" destId="{15D79824-6705-4DF1-8FC1-20FA5F7BBD68}" srcOrd="1" destOrd="0" presId="urn:microsoft.com/office/officeart/2009/3/layout/OpposingIdeas"/>
    <dgm:cxn modelId="{06D64C1B-BAED-49B1-A195-8B9DBD877A77}" srcId="{3136B3F3-17EE-4E37-9ECE-1A20CC2BE590}" destId="{83A4E641-EA63-4F14-826C-582013D5F8DC}" srcOrd="0" destOrd="0" parTransId="{9963F295-E5F5-4273-8649-6443BF473C86}" sibTransId="{9B502412-13F6-433E-BE1D-4F58C68E0530}"/>
    <dgm:cxn modelId="{78E71624-2BA1-4D8B-A514-A8E8AFFE291D}" type="presOf" srcId="{0F424D6D-5D41-497C-BC0B-7794B60D7F08}" destId="{A06DA841-0B59-439B-9443-ACF06512C268}" srcOrd="0" destOrd="0" presId="urn:microsoft.com/office/officeart/2009/3/layout/OpposingIdeas"/>
    <dgm:cxn modelId="{9F3AA228-827C-4BB5-997A-65EE8FBEE460}" srcId="{83A4E641-EA63-4F14-826C-582013D5F8DC}" destId="{9F0403B6-6EE7-45E4-A253-EF35E488B8F1}" srcOrd="0" destOrd="0" parTransId="{BBFC002C-4F22-45B0-9D33-FA23A22615FB}" sibTransId="{116E36A9-79E4-4EDC-98F8-B717951CA6D1}"/>
    <dgm:cxn modelId="{582FF730-7135-4EE4-A21E-974DB8572CF6}" srcId="{D26FD873-C28C-48E9-BEC3-1D43DA849566}" destId="{FF32623E-23A0-4260-95E6-E919E67D86D1}" srcOrd="1" destOrd="0" parTransId="{15608ED4-3DF1-4363-9439-0289C545155A}" sibTransId="{2387A883-9AB5-4C35-84E4-54E2571D5D5D}"/>
    <dgm:cxn modelId="{B219504A-416D-4DD9-A4AF-B4DBFA70E165}" type="presOf" srcId="{FF32623E-23A0-4260-95E6-E919E67D86D1}" destId="{565C7194-C724-4E9B-94DB-E384079A809C}" srcOrd="0" destOrd="1" presId="urn:microsoft.com/office/officeart/2009/3/layout/OpposingIdeas"/>
    <dgm:cxn modelId="{A8A5E14A-5755-4207-BFD3-3E4142FAA3F5}" srcId="{0F424D6D-5D41-497C-BC0B-7794B60D7F08}" destId="{3136B3F3-17EE-4E37-9ECE-1A20CC2BE590}" srcOrd="1" destOrd="0" parTransId="{AF32046C-7DF4-4D5D-B71D-0BAE033F418D}" sibTransId="{64EB88C9-EA3E-44F4-B99F-5CAF0CB52782}"/>
    <dgm:cxn modelId="{24925665-4A03-4CA0-9BDE-5573FE08701F}" srcId="{D26FD873-C28C-48E9-BEC3-1D43DA849566}" destId="{54B495F5-BB6D-401B-8D65-05D1C7E42F49}" srcOrd="0" destOrd="0" parTransId="{D626E838-1108-42CD-831F-498DB83452D3}" sibTransId="{F9274A76-4AAF-4783-9067-AB533584FD2C}"/>
    <dgm:cxn modelId="{7A4D346A-F3E0-4E04-A24D-B4C5229B5971}" srcId="{83A4E641-EA63-4F14-826C-582013D5F8DC}" destId="{1F2C97A1-4B4D-4EAA-A27E-92C77819C8AA}" srcOrd="1" destOrd="0" parTransId="{720D2E0D-DDED-4CC9-A0DD-38EE85930759}" sibTransId="{8436C438-C31F-498B-B08C-AEE192A97DED}"/>
    <dgm:cxn modelId="{9523D69E-4772-47FE-B051-CF8050C31A2F}" type="presOf" srcId="{83A4E641-EA63-4F14-826C-582013D5F8DC}" destId="{A9EA6E52-6993-41ED-853D-48456787BE87}" srcOrd="0" destOrd="0" presId="urn:microsoft.com/office/officeart/2009/3/layout/OpposingIdeas"/>
    <dgm:cxn modelId="{443EC1B1-9B56-41C7-B698-3AF4363BA48C}" type="presOf" srcId="{9F0403B6-6EE7-45E4-A253-EF35E488B8F1}" destId="{A9EA6E52-6993-41ED-853D-48456787BE87}" srcOrd="0" destOrd="1" presId="urn:microsoft.com/office/officeart/2009/3/layout/OpposingIdeas"/>
    <dgm:cxn modelId="{4248E9B9-E66E-4DBE-80C3-7BCC719E6006}" type="presOf" srcId="{D26FD873-C28C-48E9-BEC3-1D43DA849566}" destId="{B8962836-6316-42EF-90B2-0D8E91BFEB83}" srcOrd="1" destOrd="0" presId="urn:microsoft.com/office/officeart/2009/3/layout/OpposingIdeas"/>
    <dgm:cxn modelId="{84F48ACB-E9F9-40E1-9D5D-23F185595000}" type="presOf" srcId="{D26FD873-C28C-48E9-BEC3-1D43DA849566}" destId="{11E906C6-3C94-48F3-8A06-62394C5DAF74}" srcOrd="0" destOrd="0" presId="urn:microsoft.com/office/officeart/2009/3/layout/OpposingIdeas"/>
    <dgm:cxn modelId="{B51843CE-95EF-4C05-95AD-01D312435FC8}" srcId="{0F424D6D-5D41-497C-BC0B-7794B60D7F08}" destId="{D26FD873-C28C-48E9-BEC3-1D43DA849566}" srcOrd="0" destOrd="0" parTransId="{475CA77F-C7B0-4DB2-AFD2-3C95E7344731}" sibTransId="{8B079FB5-BFB6-4230-B5F1-F2B0EE8D0FC1}"/>
    <dgm:cxn modelId="{BC8F4BD3-6252-4637-8324-51C859142117}" type="presOf" srcId="{54B495F5-BB6D-401B-8D65-05D1C7E42F49}" destId="{565C7194-C724-4E9B-94DB-E384079A809C}" srcOrd="0" destOrd="0" presId="urn:microsoft.com/office/officeart/2009/3/layout/OpposingIdeas"/>
    <dgm:cxn modelId="{8A18C454-7584-4B02-BCE3-8E3D832D215F}" type="presParOf" srcId="{A06DA841-0B59-439B-9443-ACF06512C268}" destId="{45A3A3A8-B8A9-481D-8063-1F6460DF5B56}" srcOrd="0" destOrd="0" presId="urn:microsoft.com/office/officeart/2009/3/layout/OpposingIdeas"/>
    <dgm:cxn modelId="{5AEFA5EF-A7F2-43BB-8395-3F628A93781C}" type="presParOf" srcId="{A06DA841-0B59-439B-9443-ACF06512C268}" destId="{72071E7D-BAA2-4E72-B30A-772298148396}" srcOrd="1" destOrd="0" presId="urn:microsoft.com/office/officeart/2009/3/layout/OpposingIdeas"/>
    <dgm:cxn modelId="{1BFDBC07-E6A8-473B-88F0-47FB18098B19}" type="presParOf" srcId="{A06DA841-0B59-439B-9443-ACF06512C268}" destId="{565C7194-C724-4E9B-94DB-E384079A809C}" srcOrd="2" destOrd="0" presId="urn:microsoft.com/office/officeart/2009/3/layout/OpposingIdeas"/>
    <dgm:cxn modelId="{AAA5C654-307C-4D1A-9101-FC9A6462FD8C}" type="presParOf" srcId="{A06DA841-0B59-439B-9443-ACF06512C268}" destId="{A9EA6E52-6993-41ED-853D-48456787BE87}" srcOrd="3" destOrd="0" presId="urn:microsoft.com/office/officeart/2009/3/layout/OpposingIdeas"/>
    <dgm:cxn modelId="{61F6CE6E-FA04-48AE-9159-1339DD05269D}" type="presParOf" srcId="{A06DA841-0B59-439B-9443-ACF06512C268}" destId="{11E906C6-3C94-48F3-8A06-62394C5DAF74}" srcOrd="4" destOrd="0" presId="urn:microsoft.com/office/officeart/2009/3/layout/OpposingIdeas"/>
    <dgm:cxn modelId="{C3036F3F-CCA6-43F1-A659-3EB55C0A7AC8}" type="presParOf" srcId="{A06DA841-0B59-439B-9443-ACF06512C268}" destId="{B8962836-6316-42EF-90B2-0D8E91BFEB83}" srcOrd="5" destOrd="0" presId="urn:microsoft.com/office/officeart/2009/3/layout/OpposingIdeas"/>
    <dgm:cxn modelId="{AB71BF0C-D956-4B3D-B07D-803ACD5A70CC}" type="presParOf" srcId="{A06DA841-0B59-439B-9443-ACF06512C268}" destId="{CAB3B620-9867-48E4-85E3-C85C27EE5F45}" srcOrd="6" destOrd="0" presId="urn:microsoft.com/office/officeart/2009/3/layout/OpposingIdeas"/>
    <dgm:cxn modelId="{A870C11B-8D15-4886-9FB4-2D64870A4F3B}" type="presParOf" srcId="{A06DA841-0B59-439B-9443-ACF06512C268}" destId="{15D79824-6705-4DF1-8FC1-20FA5F7BBD6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3A3A8-B8A9-481D-8063-1F6460DF5B56}">
      <dsp:nvSpPr>
        <dsp:cNvPr id="0" name=""/>
        <dsp:cNvSpPr/>
      </dsp:nvSpPr>
      <dsp:spPr>
        <a:xfrm>
          <a:off x="2133586" y="682368"/>
          <a:ext cx="7924826" cy="285340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71E7D-BAA2-4E72-B30A-772298148396}">
      <dsp:nvSpPr>
        <dsp:cNvPr id="0" name=""/>
        <dsp:cNvSpPr/>
      </dsp:nvSpPr>
      <dsp:spPr>
        <a:xfrm>
          <a:off x="6095999" y="866519"/>
          <a:ext cx="773" cy="245668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7194-C724-4E9B-94DB-E384079A809C}">
      <dsp:nvSpPr>
        <dsp:cNvPr id="0" name=""/>
        <dsp:cNvSpPr/>
      </dsp:nvSpPr>
      <dsp:spPr>
        <a:xfrm>
          <a:off x="2361748" y="740725"/>
          <a:ext cx="3450875" cy="33273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O </a:t>
          </a:r>
          <a:r>
            <a:rPr lang="pt-BR" sz="1800" b="1" kern="1200" dirty="0"/>
            <a:t>PNE</a:t>
          </a:r>
          <a:r>
            <a:rPr lang="pt-BR" sz="1800" kern="1200" dirty="0"/>
            <a:t>/2014 estipulou, na meta 6, que 50% das escolas públicas devem ser de tempo integral, sendo que 25% dos alunos de escolas públicas devem cursar a Educação Básica em período integral.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Programas como o </a:t>
          </a:r>
          <a:r>
            <a:rPr lang="pt-BR" sz="1800" b="1" kern="1200" dirty="0"/>
            <a:t>Novo Mais Educação </a:t>
          </a:r>
          <a:r>
            <a:rPr lang="pt-BR" sz="1800" kern="1200" dirty="0"/>
            <a:t>e a </a:t>
          </a:r>
          <a:r>
            <a:rPr lang="pt-BR" sz="1800" b="1" kern="1200" dirty="0"/>
            <a:t>Reforma do Ensino Médio</a:t>
          </a:r>
          <a:r>
            <a:rPr lang="pt-BR" sz="1800" kern="1200" dirty="0"/>
            <a:t>. </a:t>
          </a:r>
        </a:p>
      </dsp:txBody>
      <dsp:txXfrm>
        <a:off x="2361748" y="740725"/>
        <a:ext cx="3450875" cy="3327399"/>
      </dsp:txXfrm>
    </dsp:sp>
    <dsp:sp modelId="{A9EA6E52-6993-41ED-853D-48456787BE87}">
      <dsp:nvSpPr>
        <dsp:cNvPr id="0" name=""/>
        <dsp:cNvSpPr/>
      </dsp:nvSpPr>
      <dsp:spPr>
        <a:xfrm>
          <a:off x="6315041" y="732153"/>
          <a:ext cx="3502006" cy="34289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</a:t>
          </a:r>
          <a:r>
            <a:rPr lang="pt-BR" sz="1800" b="1" kern="1200" dirty="0"/>
            <a:t>Custos elevados</a:t>
          </a:r>
          <a:r>
            <a:rPr lang="pt-BR" sz="1800" kern="1200" dirty="0"/>
            <a:t>: A maioria das escolas no Brasil, hoje, não tem construções preparadas para a rotina do tempo integral e são ocupadas por dois ou mais grupos de alunos que se revezam no uso do espaço.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/>
            <a:t>Infraestrutura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/>
            <a:t>Professores</a:t>
          </a:r>
        </a:p>
      </dsp:txBody>
      <dsp:txXfrm>
        <a:off x="6315041" y="732153"/>
        <a:ext cx="3502006" cy="3428992"/>
      </dsp:txXfrm>
    </dsp:sp>
    <dsp:sp modelId="{B8962836-6316-42EF-90B2-0D8E91BFEB83}">
      <dsp:nvSpPr>
        <dsp:cNvPr id="0" name=""/>
        <dsp:cNvSpPr/>
      </dsp:nvSpPr>
      <dsp:spPr>
        <a:xfrm rot="16200000">
          <a:off x="84462" y="1217596"/>
          <a:ext cx="3401568" cy="9663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accent2">
                  <a:lumMod val="75000"/>
                </a:schemeClr>
              </a:solidFill>
            </a:rPr>
            <a:t>Por um lado</a:t>
          </a:r>
        </a:p>
      </dsp:txBody>
      <dsp:txXfrm>
        <a:off x="230515" y="1606064"/>
        <a:ext cx="3109463" cy="481546"/>
      </dsp:txXfrm>
    </dsp:sp>
    <dsp:sp modelId="{15D79824-6705-4DF1-8FC1-20FA5F7BBD68}">
      <dsp:nvSpPr>
        <dsp:cNvPr id="0" name=""/>
        <dsp:cNvSpPr/>
      </dsp:nvSpPr>
      <dsp:spPr>
        <a:xfrm rot="5400000">
          <a:off x="8722397" y="2037846"/>
          <a:ext cx="3401568" cy="9663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accent1">
                  <a:lumMod val="75000"/>
                </a:schemeClr>
              </a:solidFill>
            </a:rPr>
            <a:t>Por outro</a:t>
          </a:r>
        </a:p>
      </dsp:txBody>
      <dsp:txXfrm>
        <a:off x="8868450" y="2134209"/>
        <a:ext cx="3109463" cy="48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3e_CAPA1_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8B889E6-AAD3-514B-B824-630C8B601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6361" y="177539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9800" b="0" i="0" baseline="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pt-BR" dirty="0"/>
              <a:t>Um título </a:t>
            </a:r>
            <a:br>
              <a:rPr lang="pt-BR" dirty="0"/>
            </a:br>
            <a:r>
              <a:rPr lang="pt-BR" dirty="0"/>
              <a:t>grande aqui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2898725-9199-1F46-8F00-6AB2317B56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423" y="4458420"/>
            <a:ext cx="644809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enirci</a:t>
            </a:r>
            <a:r>
              <a:rPr lang="pt-BR" dirty="0"/>
              <a:t> </a:t>
            </a:r>
            <a:r>
              <a:rPr lang="pt-BR" dirty="0" err="1"/>
              <a:t>varius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110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9BD54-C1DC-B746-87A6-883E4592C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938338"/>
            <a:ext cx="3744912" cy="4119562"/>
          </a:xfrm>
        </p:spPr>
        <p:txBody>
          <a:bodyPr/>
          <a:lstStyle>
            <a:lvl1pPr marL="0" indent="0" latinLnBrk="1">
              <a:lnSpc>
                <a:spcPts val="1700"/>
              </a:lnSpc>
              <a:spcBef>
                <a:spcPts val="0"/>
              </a:spcBef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aqui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ipsum, </a:t>
            </a:r>
            <a:r>
              <a:rPr lang="pt-BR" sz="1300" baseline="0" dirty="0" err="1">
                <a:solidFill>
                  <a:schemeClr val="tx1"/>
                </a:solidFill>
              </a:rPr>
              <a:t>consectetur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adipiscing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ex.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tricies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est.leo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9362115-6993-8B4E-9D34-D30A141A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29CA4A-0DE0-E34D-A810-5976335BAA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113" y="2457450"/>
            <a:ext cx="4487634" cy="3600450"/>
          </a:xfrm>
          <a:solidFill>
            <a:schemeClr val="accent2"/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 lIns="216000" tIns="216000" rIns="216000" bIns="216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300" b="1" i="1">
                <a:latin typeface="+mn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 </a:t>
            </a:r>
            <a:r>
              <a:rPr lang="pt-BR" dirty="0" err="1"/>
              <a:t>magnis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 </a:t>
            </a:r>
            <a:r>
              <a:rPr lang="pt-BR" dirty="0" err="1"/>
              <a:t>parturient</a:t>
            </a:r>
            <a:r>
              <a:rPr lang="pt-BR" dirty="0"/>
              <a:t> montes, </a:t>
            </a:r>
            <a:r>
              <a:rPr lang="pt-BR" dirty="0" err="1"/>
              <a:t>nascetur</a:t>
            </a:r>
            <a:r>
              <a:rPr lang="pt-BR" dirty="0"/>
              <a:t> </a:t>
            </a:r>
            <a:r>
              <a:rPr lang="pt-BR" dirty="0" err="1"/>
              <a:t>ridiculus</a:t>
            </a:r>
            <a:r>
              <a:rPr lang="pt-BR" dirty="0"/>
              <a:t> mus. </a:t>
            </a:r>
            <a:r>
              <a:rPr lang="pt-BR" dirty="0" err="1"/>
              <a:t>Morbi</a:t>
            </a:r>
            <a:r>
              <a:rPr lang="pt-BR" dirty="0"/>
              <a:t> gravida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, in </a:t>
            </a:r>
            <a:r>
              <a:rPr lang="pt-BR" dirty="0" err="1"/>
              <a:t>rhoncus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, a mi,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 massa </a:t>
            </a:r>
            <a:r>
              <a:rPr lang="pt-BR" dirty="0" err="1"/>
              <a:t>viverra</a:t>
            </a:r>
            <a:r>
              <a:rPr lang="pt-BR" dirty="0"/>
              <a:t> ac. Nunc quis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</a:t>
            </a:r>
            <a:r>
              <a:rPr lang="pt-BR" dirty="0" err="1"/>
              <a:t>aliqumsan</a:t>
            </a:r>
            <a:r>
              <a:rPr lang="pt-BR" dirty="0"/>
              <a:t> ex.</a:t>
            </a:r>
          </a:p>
          <a:p>
            <a:endParaRPr lang="pt-BR" dirty="0"/>
          </a:p>
          <a:p>
            <a:r>
              <a:rPr lang="pt-BR" dirty="0"/>
              <a:t>Ut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in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sollicitudin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vehicula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sagittis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libero </a:t>
            </a:r>
            <a:r>
              <a:rPr lang="pt-BR" dirty="0" err="1"/>
              <a:t>tempor</a:t>
            </a:r>
            <a:r>
              <a:rPr lang="pt-BR" dirty="0"/>
              <a:t> ac.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.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 Nunc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,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in, </a:t>
            </a:r>
            <a:r>
              <a:rPr lang="pt-BR" dirty="0" err="1"/>
              <a:t>ultricies</a:t>
            </a:r>
            <a:r>
              <a:rPr lang="pt-BR" dirty="0"/>
              <a:t> ipsum. Nunc.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1CCA5F03-66A8-204E-B47F-C31D71FE70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7113" y="1943096"/>
            <a:ext cx="4487634" cy="528642"/>
          </a:xfrm>
          <a:solidFill>
            <a:schemeClr val="accent2"/>
          </a:solidFill>
          <a:ln>
            <a:noFill/>
          </a:ln>
        </p:spPr>
        <p:txBody>
          <a:bodyPr lIns="216000" tIns="216000" rIns="144000" bIns="144000" anchor="ctr" anchorCtr="0"/>
          <a:lstStyle>
            <a:lvl1pPr marL="0" indent="0">
              <a:lnSpc>
                <a:spcPts val="1700"/>
              </a:lnSpc>
              <a:buNone/>
              <a:defRPr sz="1800" b="0" i="0" cap="all" baseline="0">
                <a:solidFill>
                  <a:schemeClr val="bg2"/>
                </a:solidFill>
                <a:latin typeface="+mj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/>
              <a:t>Título do BOX aqui ?</a:t>
            </a:r>
          </a:p>
        </p:txBody>
      </p:sp>
    </p:spTree>
    <p:extLst>
      <p:ext uri="{BB962C8B-B14F-4D97-AF65-F5344CB8AC3E}">
        <p14:creationId xmlns:p14="http://schemas.microsoft.com/office/powerpoint/2010/main" val="2729517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Tabel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C54589-974B-2C40-B75A-B3190ED7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751114"/>
            <a:ext cx="7500445" cy="342901"/>
          </a:xfrm>
        </p:spPr>
        <p:txBody>
          <a:bodyPr>
            <a:normAutofit/>
          </a:bodyPr>
          <a:lstStyle>
            <a:lvl1pPr>
              <a:defRPr sz="2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Título de tabela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598D80-6AB5-224A-8503-76C48E22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466431"/>
            <a:ext cx="6710362" cy="4810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1" baseline="0">
                <a:latin typeface="+mn-lt"/>
              </a:defRPr>
            </a:lvl1pPr>
          </a:lstStyle>
          <a:p>
            <a:r>
              <a:rPr lang="pt-BR" dirty="0"/>
              <a:t>Um subtítulo bem aqui de até duas linhas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dolot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5" name="Espaço Reservado para Tabela 4">
            <a:extLst>
              <a:ext uri="{FF2B5EF4-FFF2-40B4-BE49-F238E27FC236}">
                <a16:creationId xmlns:a16="http://schemas.microsoft.com/office/drawing/2014/main" id="{13282E8A-739C-8B42-ABEC-E37140C5DDE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985963" y="2200275"/>
            <a:ext cx="7500937" cy="39433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table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80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0FE893-D0B9-C545-9023-9863E9C35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458" y="3373438"/>
            <a:ext cx="4106863" cy="568325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[ Obrigado! ]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D582018-4F66-E544-8108-CD72E2EF1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2458" y="6056677"/>
            <a:ext cx="4106863" cy="26917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www.d3e.com.br</a:t>
            </a:r>
          </a:p>
        </p:txBody>
      </p:sp>
    </p:spTree>
    <p:extLst>
      <p:ext uri="{BB962C8B-B14F-4D97-AF65-F5344CB8AC3E}">
        <p14:creationId xmlns:p14="http://schemas.microsoft.com/office/powerpoint/2010/main" val="17500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Abertura se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034C-26B3-3C46-9854-3A8F02B14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83308-72AD-A94D-8243-4BC57E7411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1013" y="4211638"/>
            <a:ext cx="6842515" cy="525253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r>
              <a:rPr lang="pt-BR" dirty="0"/>
              <a:t>Breve linha fina textual, se precisar explicitar alguma coisa</a:t>
            </a:r>
          </a:p>
        </p:txBody>
      </p:sp>
    </p:spTree>
    <p:extLst>
      <p:ext uri="{BB962C8B-B14F-4D97-AF65-F5344CB8AC3E}">
        <p14:creationId xmlns:p14="http://schemas.microsoft.com/office/powerpoint/2010/main" val="23286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Abertura se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034C-26B3-3C46-9854-3A8F02B14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83308-72AD-A94D-8243-4BC57E7411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1013" y="4211638"/>
            <a:ext cx="6842515" cy="52525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r>
              <a:rPr lang="pt-BR" dirty="0"/>
              <a:t>Breve linha fina textual, se precisar explicitar alguma coisa</a:t>
            </a:r>
          </a:p>
        </p:txBody>
      </p:sp>
    </p:spTree>
    <p:extLst>
      <p:ext uri="{BB962C8B-B14F-4D97-AF65-F5344CB8AC3E}">
        <p14:creationId xmlns:p14="http://schemas.microsoft.com/office/powerpoint/2010/main" val="115576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9BD54-C1DC-B746-87A6-883E4592C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938338"/>
            <a:ext cx="3744912" cy="4119562"/>
          </a:xfrm>
          <a:prstGeom prst="rect">
            <a:avLst/>
          </a:prstGeom>
        </p:spPr>
        <p:txBody>
          <a:bodyPr lIns="0"/>
          <a:lstStyle>
            <a:lvl1pPr marL="0" indent="0" latinLnBrk="1">
              <a:lnSpc>
                <a:spcPts val="1700"/>
              </a:lnSpc>
              <a:spcBef>
                <a:spcPts val="0"/>
              </a:spcBef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aqui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ipsum, </a:t>
            </a:r>
            <a:r>
              <a:rPr lang="pt-BR" sz="1300" baseline="0" dirty="0" err="1">
                <a:solidFill>
                  <a:schemeClr val="tx1"/>
                </a:solidFill>
              </a:rPr>
              <a:t>consectetur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adipiscing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ex.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tricies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est.leo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29CA4A-0DE0-E34D-A810-5976335BAA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113" y="2457450"/>
            <a:ext cx="4487634" cy="3600450"/>
          </a:xfrm>
          <a:prstGeom prst="rect">
            <a:avLst/>
          </a:prstGeom>
          <a:solidFill>
            <a:schemeClr val="accent1"/>
          </a:solidFill>
          <a:effectLst>
            <a:outerShdw dist="127000" dir="2700000" algn="tl" rotWithShape="0">
              <a:schemeClr val="accent2"/>
            </a:outerShdw>
          </a:effectLst>
        </p:spPr>
        <p:txBody>
          <a:bodyPr lIns="216000" tIns="216000" rIns="216000" bIns="216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300" b="1" i="1">
                <a:latin typeface="+mn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 </a:t>
            </a:r>
            <a:r>
              <a:rPr lang="pt-BR" dirty="0" err="1"/>
              <a:t>magnis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 </a:t>
            </a:r>
            <a:r>
              <a:rPr lang="pt-BR" dirty="0" err="1"/>
              <a:t>parturient</a:t>
            </a:r>
            <a:r>
              <a:rPr lang="pt-BR" dirty="0"/>
              <a:t> montes, </a:t>
            </a:r>
            <a:r>
              <a:rPr lang="pt-BR" dirty="0" err="1"/>
              <a:t>nascetur</a:t>
            </a:r>
            <a:r>
              <a:rPr lang="pt-BR" dirty="0"/>
              <a:t> </a:t>
            </a:r>
            <a:r>
              <a:rPr lang="pt-BR" dirty="0" err="1"/>
              <a:t>ridiculus</a:t>
            </a:r>
            <a:r>
              <a:rPr lang="pt-BR" dirty="0"/>
              <a:t> mus. </a:t>
            </a:r>
            <a:r>
              <a:rPr lang="pt-BR" dirty="0" err="1"/>
              <a:t>Morbi</a:t>
            </a:r>
            <a:r>
              <a:rPr lang="pt-BR" dirty="0"/>
              <a:t> gravida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, in </a:t>
            </a:r>
            <a:r>
              <a:rPr lang="pt-BR" dirty="0" err="1"/>
              <a:t>rhoncus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, a mi,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 massa </a:t>
            </a:r>
            <a:r>
              <a:rPr lang="pt-BR" dirty="0" err="1"/>
              <a:t>viverra</a:t>
            </a:r>
            <a:r>
              <a:rPr lang="pt-BR" dirty="0"/>
              <a:t> ac. Nunc quis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</a:t>
            </a:r>
            <a:r>
              <a:rPr lang="pt-BR" dirty="0" err="1"/>
              <a:t>aliqumsan</a:t>
            </a:r>
            <a:r>
              <a:rPr lang="pt-BR" dirty="0"/>
              <a:t> ex.</a:t>
            </a:r>
          </a:p>
          <a:p>
            <a:endParaRPr lang="pt-BR" dirty="0"/>
          </a:p>
          <a:p>
            <a:r>
              <a:rPr lang="pt-BR" dirty="0"/>
              <a:t>Ut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in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sollicitudin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vehicula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sagittis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libero </a:t>
            </a:r>
            <a:r>
              <a:rPr lang="pt-BR" dirty="0" err="1"/>
              <a:t>tempor</a:t>
            </a:r>
            <a:r>
              <a:rPr lang="pt-BR" dirty="0"/>
              <a:t> ac.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.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 Nunc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,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in, </a:t>
            </a:r>
            <a:r>
              <a:rPr lang="pt-BR" dirty="0" err="1"/>
              <a:t>ultricies</a:t>
            </a:r>
            <a:r>
              <a:rPr lang="pt-BR" dirty="0"/>
              <a:t> ipsum. Nunc.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1CCA5F03-66A8-204E-B47F-C31D71FE70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7113" y="1943096"/>
            <a:ext cx="4487634" cy="528642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 rIns="144000" bIns="144000" anchor="ctr" anchorCtr="0"/>
          <a:lstStyle>
            <a:lvl1pPr marL="0" indent="0">
              <a:lnSpc>
                <a:spcPts val="1700"/>
              </a:lnSpc>
              <a:buNone/>
              <a:defRPr sz="1800" b="0" i="0" cap="all" baseline="0">
                <a:solidFill>
                  <a:schemeClr val="bg2"/>
                </a:solidFill>
                <a:latin typeface="+mj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/>
              <a:t>Título do BOX aqui ?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249C612-5773-0345-9433-A736AECE6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sz="28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</p:spTree>
    <p:extLst>
      <p:ext uri="{BB962C8B-B14F-4D97-AF65-F5344CB8AC3E}">
        <p14:creationId xmlns:p14="http://schemas.microsoft.com/office/powerpoint/2010/main" val="2334773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destaque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D2AB062B-C562-E642-B70A-D2AD085D7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706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68E5F2-61EB-9948-9343-A5BA3001E8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2314" y="0"/>
            <a:ext cx="8905536" cy="667056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8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mas qual </a:t>
            </a:r>
            <a:br>
              <a:rPr lang="pt-BR" dirty="0"/>
            </a:br>
            <a:r>
              <a:rPr lang="pt-BR" dirty="0"/>
              <a:t>a grande </a:t>
            </a:r>
          </a:p>
          <a:p>
            <a:r>
              <a:rPr lang="pt-BR" dirty="0"/>
              <a:t>pergunta aqui?</a:t>
            </a:r>
          </a:p>
        </p:txBody>
      </p:sp>
    </p:spTree>
    <p:extLst>
      <p:ext uri="{BB962C8B-B14F-4D97-AF65-F5344CB8AC3E}">
        <p14:creationId xmlns:p14="http://schemas.microsoft.com/office/powerpoint/2010/main" val="1423694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esqu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4161-0E01-F54A-B989-3D1360779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8607974" cy="617193"/>
          </a:xfrm>
        </p:spPr>
        <p:txBody>
          <a:bodyPr/>
          <a:lstStyle>
            <a:lvl1pPr>
              <a:lnSpc>
                <a:spcPct val="80000"/>
              </a:lnSpc>
              <a:defRPr sz="2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8EE102-40F2-524C-A378-E65F096BF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7303" y="1938338"/>
            <a:ext cx="1028075" cy="1028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505834-4B92-DC40-9E7E-E95165154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024" y="1962463"/>
            <a:ext cx="1028075" cy="1028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1271A7-39A0-FE4B-8D37-573639AA1E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6805" y="1938338"/>
            <a:ext cx="1028075" cy="1028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58B9FD-4027-D242-98B4-6166A267F5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85427" y="1938338"/>
            <a:ext cx="1028075" cy="1028075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86C7A09-AA1D-E446-8870-BF516DD1A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7303" y="3095938"/>
            <a:ext cx="1305524" cy="2731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18EC7E1D-D3CC-0846-A280-464AB64C8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7303" y="3364375"/>
            <a:ext cx="1468602" cy="1552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C93A92E7-888C-714B-B9B3-42ED55B6B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7303" y="5386340"/>
            <a:ext cx="1468602" cy="624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0" i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</a:t>
            </a:r>
          </a:p>
        </p:txBody>
      </p:sp>
      <p:sp>
        <p:nvSpPr>
          <p:cNvPr id="17" name="Espaço Reservado para Texto 9">
            <a:extLst>
              <a:ext uri="{FF2B5EF4-FFF2-40B4-BE49-F238E27FC236}">
                <a16:creationId xmlns:a16="http://schemas.microsoft.com/office/drawing/2014/main" id="{2A2B3F00-3DDE-C441-8C0A-19740CAB83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0876" y="3095938"/>
            <a:ext cx="1305524" cy="2731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10ADC31B-45D2-E244-882C-17F0D97940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0876" y="3364375"/>
            <a:ext cx="1468602" cy="1552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CBEBC8C3-7E9A-EC4B-8744-583DB21DB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0876" y="5386340"/>
            <a:ext cx="1468602" cy="624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0" i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</a:t>
            </a:r>
          </a:p>
        </p:txBody>
      </p:sp>
      <p:sp>
        <p:nvSpPr>
          <p:cNvPr id="20" name="Espaço Reservado para Texto 9">
            <a:extLst>
              <a:ext uri="{FF2B5EF4-FFF2-40B4-BE49-F238E27FC236}">
                <a16:creationId xmlns:a16="http://schemas.microsoft.com/office/drawing/2014/main" id="{1B645B53-64DB-1044-9F66-AF4CC607E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510" y="3095938"/>
            <a:ext cx="1305524" cy="2731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800117BF-4714-D54F-85EA-DB36D41C8A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510" y="3364375"/>
            <a:ext cx="1468602" cy="1552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929D2055-FCCF-9540-BA4F-B544A15326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4510" y="5386340"/>
            <a:ext cx="1468602" cy="624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0" i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</a:t>
            </a:r>
          </a:p>
        </p:txBody>
      </p:sp>
      <p:sp>
        <p:nvSpPr>
          <p:cNvPr id="23" name="Espaço Reservado para Texto 9">
            <a:extLst>
              <a:ext uri="{FF2B5EF4-FFF2-40B4-BE49-F238E27FC236}">
                <a16:creationId xmlns:a16="http://schemas.microsoft.com/office/drawing/2014/main" id="{15586302-03AD-6B4A-8251-5FF469087B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3171" y="3095938"/>
            <a:ext cx="1305524" cy="2731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24" name="Espaço Reservado para Texto 5">
            <a:extLst>
              <a:ext uri="{FF2B5EF4-FFF2-40B4-BE49-F238E27FC236}">
                <a16:creationId xmlns:a16="http://schemas.microsoft.com/office/drawing/2014/main" id="{678C8AAF-FD98-7442-87D1-9ADDDCCF6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3171" y="3364375"/>
            <a:ext cx="1468602" cy="1552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</a:t>
            </a:r>
          </a:p>
        </p:txBody>
      </p:sp>
      <p:sp>
        <p:nvSpPr>
          <p:cNvPr id="25" name="Espaço Reservado para Texto 5">
            <a:extLst>
              <a:ext uri="{FF2B5EF4-FFF2-40B4-BE49-F238E27FC236}">
                <a16:creationId xmlns:a16="http://schemas.microsoft.com/office/drawing/2014/main" id="{AA5A3DF2-0191-3544-96C0-62D330BB1B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3171" y="5386340"/>
            <a:ext cx="1468602" cy="624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1400" b="0" i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839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D3e_Outra 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8B889E6-AAD3-514B-B824-630C8B601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0595" y="177539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9800" b="0" i="0" cap="none" baseline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pt-BR" dirty="0"/>
              <a:t>Um título </a:t>
            </a:r>
            <a:br>
              <a:rPr lang="pt-BR" dirty="0"/>
            </a:br>
            <a:r>
              <a:rPr lang="pt-BR" dirty="0"/>
              <a:t>grande aqui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2898725-9199-1F46-8F00-6AB2317B56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423" y="4458420"/>
            <a:ext cx="6448098" cy="1655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0" i="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enirci</a:t>
            </a:r>
            <a:r>
              <a:rPr lang="pt-BR" dirty="0"/>
              <a:t> </a:t>
            </a:r>
            <a:r>
              <a:rPr lang="pt-BR" dirty="0" err="1"/>
              <a:t>varius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1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Abertura se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034C-26B3-3C46-9854-3A8F02B14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530" y="2353456"/>
            <a:ext cx="6842752" cy="1738858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83308-72AD-A94D-8243-4BC57E7411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767" y="4211638"/>
            <a:ext cx="6842515" cy="52525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r>
              <a:rPr lang="pt-BR" dirty="0"/>
              <a:t>Breve linha fina textual, se precisar explicitar alguma coisa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783602-935C-4146-ACF7-0DA5395C3ECF}"/>
              </a:ext>
            </a:extLst>
          </p:cNvPr>
          <p:cNvSpPr txBox="1">
            <a:spLocks/>
          </p:cNvSpPr>
          <p:nvPr userDrawn="1"/>
        </p:nvSpPr>
        <p:spPr>
          <a:xfrm>
            <a:off x="0" y="2203554"/>
            <a:ext cx="2428407" cy="26532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1"/>
                </a:solidFill>
                <a:latin typeface="Klavika Medium Plain" panose="02000606040000020004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pt-BR" sz="25000" b="0" i="0" baseline="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1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3e_CAP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81CDFB0-A747-014D-83B0-FA6B1203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5628" y="1340069"/>
            <a:ext cx="9144000" cy="26769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300" b="0" i="0" baseline="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pt-BR" dirty="0"/>
              <a:t>Um título maior que </a:t>
            </a:r>
            <a:br>
              <a:rPr lang="pt-BR" dirty="0"/>
            </a:br>
            <a:r>
              <a:rPr lang="pt-BR" dirty="0"/>
              <a:t>precise ser em duas linhas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AB939E0-5C51-AB40-82AC-B244F0D61F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160" y="4434589"/>
            <a:ext cx="620811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enirci</a:t>
            </a:r>
            <a:r>
              <a:rPr lang="pt-BR" dirty="0"/>
              <a:t> </a:t>
            </a:r>
            <a:r>
              <a:rPr lang="pt-BR" dirty="0" err="1"/>
              <a:t>varius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66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3e_Abertura se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034C-26B3-3C46-9854-3A8F02B14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530" y="2353456"/>
            <a:ext cx="6842752" cy="1738858"/>
          </a:xfrm>
        </p:spPr>
        <p:txBody>
          <a:bodyPr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83308-72AD-A94D-8243-4BC57E7411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767" y="4211638"/>
            <a:ext cx="6842515" cy="52525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r>
              <a:rPr lang="pt-BR" dirty="0"/>
              <a:t>Breve linha fina textual, se precisar explicitar alguma coisa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783602-935C-4146-ACF7-0DA5395C3ECF}"/>
              </a:ext>
            </a:extLst>
          </p:cNvPr>
          <p:cNvSpPr txBox="1">
            <a:spLocks/>
          </p:cNvSpPr>
          <p:nvPr userDrawn="1"/>
        </p:nvSpPr>
        <p:spPr>
          <a:xfrm>
            <a:off x="0" y="2203554"/>
            <a:ext cx="2428407" cy="26532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1"/>
                </a:solidFill>
                <a:latin typeface="Klavika Medium Plain" panose="02000606040000020004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pt-BR" sz="25000" b="0" i="0" baseline="0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324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3e_CAPA1_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8B889E6-AAD3-514B-B824-630C8B601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6361" y="177539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9800" b="0" i="0" baseline="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pt-BR" dirty="0"/>
              <a:t>Um título </a:t>
            </a:r>
            <a:br>
              <a:rPr lang="pt-BR" dirty="0"/>
            </a:br>
            <a:r>
              <a:rPr lang="pt-BR" dirty="0"/>
              <a:t>grande aqui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2898725-9199-1F46-8F00-6AB2317B56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423" y="4458420"/>
            <a:ext cx="644809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enirci</a:t>
            </a:r>
            <a:r>
              <a:rPr lang="pt-BR" dirty="0"/>
              <a:t> </a:t>
            </a:r>
            <a:r>
              <a:rPr lang="pt-BR" dirty="0" err="1"/>
              <a:t>varius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7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3e_CAP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81CDFB0-A747-014D-83B0-FA6B1203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5628" y="1340069"/>
            <a:ext cx="9144000" cy="267692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300" b="0" i="0" baseline="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pt-BR" dirty="0"/>
              <a:t>Um título maior que </a:t>
            </a:r>
            <a:br>
              <a:rPr lang="pt-BR" dirty="0"/>
            </a:br>
            <a:r>
              <a:rPr lang="pt-BR" dirty="0"/>
              <a:t>precise ser em duas linhas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AB939E0-5C51-AB40-82AC-B244F0D61F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160" y="4434589"/>
            <a:ext cx="620811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0" i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enirci</a:t>
            </a:r>
            <a:r>
              <a:rPr lang="pt-BR" dirty="0"/>
              <a:t> </a:t>
            </a:r>
            <a:r>
              <a:rPr lang="pt-BR" dirty="0" err="1"/>
              <a:t>varius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344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2 colu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608B4-D9D7-DC43-AB40-F9B43D6A7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BF5A17-E201-B04C-A936-35528B1EC8BB}"/>
              </a:ext>
            </a:extLst>
          </p:cNvPr>
          <p:cNvSpPr txBox="1">
            <a:spLocks/>
          </p:cNvSpPr>
          <p:nvPr/>
        </p:nvSpPr>
        <p:spPr>
          <a:xfrm>
            <a:off x="1992312" y="1939088"/>
            <a:ext cx="7870145" cy="3988183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Klavika" panose="02000506040000020004" pitchFamily="2" charset="77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Klavika Regular Plain" panose="02000506040000020004" pitchFamily="2" charset="77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50" indent="-10575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Tx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CFDD4E01-967B-AA4A-BCBC-0FABF24FC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9215" y="1950344"/>
            <a:ext cx="8202612" cy="4066139"/>
          </a:xfrm>
        </p:spPr>
        <p:txBody>
          <a:bodyPr numCol="2" spcCol="360000"/>
          <a:lstStyle>
            <a:lvl1pPr marL="0" indent="0" latinLnBrk="1">
              <a:lnSpc>
                <a:spcPts val="17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14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de duas colunas aqui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accumsan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placerat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 err="1">
                <a:solidFill>
                  <a:schemeClr val="tx1"/>
                </a:solidFill>
              </a:rPr>
              <a:t>Fusce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lacus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lacinia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convallis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Curabitur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lobortis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 erat,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 ante </a:t>
            </a:r>
            <a:r>
              <a:rPr lang="pt-BR" sz="1300" baseline="0" dirty="0" err="1">
                <a:solidFill>
                  <a:schemeClr val="tx1"/>
                </a:solidFill>
              </a:rPr>
              <a:t>consequat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ultrices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ut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, justo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euismod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: 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vel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pretium</a:t>
            </a:r>
            <a:r>
              <a:rPr lang="pt-BR" sz="1300" b="1" baseline="0" dirty="0">
                <a:solidFill>
                  <a:schemeClr val="tx1"/>
                </a:solidFill>
              </a:rPr>
              <a:t> magna</a:t>
            </a:r>
            <a:r>
              <a:rPr lang="pt-BR" sz="1300" baseline="0" dirty="0">
                <a:solidFill>
                  <a:schemeClr val="tx1"/>
                </a:solidFill>
              </a:rPr>
              <a:t>. Nunc ac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porttitor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iaculis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a libero.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laoreet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ipsum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;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Mauris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laoreet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>
                <a:solidFill>
                  <a:schemeClr val="tx1"/>
                </a:solidFill>
              </a:rPr>
              <a:t>Ipsum </a:t>
            </a:r>
            <a:r>
              <a:rPr lang="pt-BR" sz="1300" b="1" baseline="0" dirty="0" err="1">
                <a:solidFill>
                  <a:schemeClr val="tx1"/>
                </a:solidFill>
              </a:rPr>
              <a:t>tincidunt</a:t>
            </a:r>
            <a:r>
              <a:rPr lang="pt-BR" sz="1300" b="1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est. </a:t>
            </a:r>
            <a:r>
              <a:rPr lang="pt-BR" sz="1300" baseline="0" dirty="0" err="1">
                <a:solidFill>
                  <a:schemeClr val="tx1"/>
                </a:solidFill>
              </a:rPr>
              <a:t>Quisque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ante,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et,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tempus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Proin</a:t>
            </a:r>
            <a:r>
              <a:rPr lang="pt-BR" sz="1300" b="1" baseline="0" dirty="0">
                <a:solidFill>
                  <a:schemeClr val="tx1"/>
                </a:solidFill>
              </a:rPr>
              <a:t> eu </a:t>
            </a:r>
            <a:r>
              <a:rPr lang="pt-BR" sz="1300" b="1" baseline="0" dirty="0" err="1">
                <a:solidFill>
                  <a:schemeClr val="tx1"/>
                </a:solidFill>
              </a:rPr>
              <a:t>lectus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Duis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est.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Phasellus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nibh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ut magna vitae,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vulputate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odio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endParaRPr lang="pt-BR" sz="1300" baseline="0" dirty="0">
              <a:solidFill>
                <a:schemeClr val="tx1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A787D4C-509C-F642-BE59-2D9C815B1B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9215" y="1383252"/>
            <a:ext cx="7126506" cy="337563"/>
          </a:xfrm>
        </p:spPr>
        <p:txBody>
          <a:bodyPr/>
          <a:lstStyle>
            <a:lvl1pPr marL="0" indent="0">
              <a:buNone/>
              <a:defRPr sz="17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Um subtítulo aqui explicativo de um alinha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86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secundária_2 colu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4161-0E01-F54A-B989-3D1360779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8376746" cy="617193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E55EDFF-C97C-B64F-B1D3-826CEB8263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6454" y="1950344"/>
            <a:ext cx="8215373" cy="4066281"/>
          </a:xfrm>
        </p:spPr>
        <p:txBody>
          <a:bodyPr numCol="2" spcCol="360000"/>
          <a:lstStyle>
            <a:lvl1pPr marL="0" indent="0" latinLnBrk="1">
              <a:lnSpc>
                <a:spcPts val="17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de duas colunas aqui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accumsan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placerat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 err="1">
                <a:solidFill>
                  <a:schemeClr val="tx1"/>
                </a:solidFill>
              </a:rPr>
              <a:t>Fusce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lacus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lacinia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convallis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Curabitur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lobortis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 erat,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 ante </a:t>
            </a:r>
            <a:r>
              <a:rPr lang="pt-BR" sz="1300" baseline="0" dirty="0" err="1">
                <a:solidFill>
                  <a:schemeClr val="tx1"/>
                </a:solidFill>
              </a:rPr>
              <a:t>consequat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ultrices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ut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, justo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euismod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: 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vel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pretium</a:t>
            </a:r>
            <a:r>
              <a:rPr lang="pt-BR" sz="1300" b="1" baseline="0" dirty="0">
                <a:solidFill>
                  <a:schemeClr val="tx1"/>
                </a:solidFill>
              </a:rPr>
              <a:t> magna</a:t>
            </a:r>
            <a:r>
              <a:rPr lang="pt-BR" sz="1300" baseline="0" dirty="0">
                <a:solidFill>
                  <a:schemeClr val="tx1"/>
                </a:solidFill>
              </a:rPr>
              <a:t>. Nunc ac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porttitor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iaculis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a libero.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laoreet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ipsum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;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Mauris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laoreet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>
                <a:solidFill>
                  <a:schemeClr val="tx1"/>
                </a:solidFill>
              </a:rPr>
              <a:t>Ipsum </a:t>
            </a:r>
            <a:r>
              <a:rPr lang="pt-BR" sz="1300" b="1" baseline="0" dirty="0" err="1">
                <a:solidFill>
                  <a:schemeClr val="tx1"/>
                </a:solidFill>
              </a:rPr>
              <a:t>tincidunt</a:t>
            </a:r>
            <a:r>
              <a:rPr lang="pt-BR" sz="1300" b="1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est. </a:t>
            </a:r>
            <a:r>
              <a:rPr lang="pt-BR" sz="1300" baseline="0" dirty="0" err="1">
                <a:solidFill>
                  <a:schemeClr val="tx1"/>
                </a:solidFill>
              </a:rPr>
              <a:t>Quisque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ante,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et,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tempus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Proin</a:t>
            </a:r>
            <a:r>
              <a:rPr lang="pt-BR" sz="1300" b="1" baseline="0" dirty="0">
                <a:solidFill>
                  <a:schemeClr val="tx1"/>
                </a:solidFill>
              </a:rPr>
              <a:t> eu </a:t>
            </a:r>
            <a:r>
              <a:rPr lang="pt-BR" sz="1300" b="1" baseline="0" dirty="0" err="1">
                <a:solidFill>
                  <a:schemeClr val="tx1"/>
                </a:solidFill>
              </a:rPr>
              <a:t>lectus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Duis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est.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Phasellus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nibh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ut magna vitae,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vulputate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odio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endParaRPr lang="pt-BR" sz="13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1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Imagem destaq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987CB44B-8D28-7F43-AC17-BAE9EDFD5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7056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3404771-E1E9-CB44-9E0C-46AD15AD5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8641" y="1861459"/>
            <a:ext cx="8180387" cy="2808515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3600" b="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A </a:t>
            </a:r>
            <a:r>
              <a:rPr lang="pt-BR" dirty="0" err="1"/>
              <a:t>edução</a:t>
            </a:r>
            <a:r>
              <a:rPr lang="pt-BR" dirty="0"/>
              <a:t> pública </a:t>
            </a:r>
            <a:r>
              <a:rPr lang="pt-BR" dirty="0" err="1"/>
              <a:t>Phasellus</a:t>
            </a:r>
            <a:r>
              <a:rPr lang="pt-BR" dirty="0"/>
              <a:t> </a:t>
            </a:r>
            <a:r>
              <a:rPr lang="pt-BR" dirty="0" err="1"/>
              <a:t>nibh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ut magna vitae,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ut, </a:t>
            </a:r>
            <a:r>
              <a:rPr lang="pt-BR" dirty="0" err="1"/>
              <a:t>aliquam</a:t>
            </a:r>
            <a:r>
              <a:rPr lang="pt-BR" dirty="0"/>
              <a:t> in </a:t>
            </a:r>
            <a:r>
              <a:rPr lang="pt-BR" dirty="0" err="1"/>
              <a:t>quam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gravida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16B23E-E0C5-D240-9551-58D65656A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2313" y="4923508"/>
            <a:ext cx="8196262" cy="376238"/>
          </a:xfr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FULANO DE TAL,</a:t>
            </a:r>
          </a:p>
          <a:p>
            <a:r>
              <a:rPr lang="pt-BR" dirty="0"/>
              <a:t>Ministro da Educação</a:t>
            </a:r>
          </a:p>
        </p:txBody>
      </p:sp>
    </p:spTree>
    <p:extLst>
      <p:ext uri="{BB962C8B-B14F-4D97-AF65-F5344CB8AC3E}">
        <p14:creationId xmlns:p14="http://schemas.microsoft.com/office/powerpoint/2010/main" val="2772653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Texto com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4161-0E01-F54A-B989-3D1360779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8607974" cy="617193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9BD54-C1DC-B746-87A6-883E4592C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938338"/>
            <a:ext cx="3744912" cy="4119562"/>
          </a:xfrm>
        </p:spPr>
        <p:txBody>
          <a:bodyPr/>
          <a:lstStyle>
            <a:lvl1pPr marL="0" indent="0" latinLnBrk="1">
              <a:lnSpc>
                <a:spcPts val="1700"/>
              </a:lnSpc>
              <a:spcBef>
                <a:spcPts val="0"/>
              </a:spcBef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aqui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ipsum, </a:t>
            </a:r>
            <a:r>
              <a:rPr lang="pt-BR" sz="1300" baseline="0" dirty="0" err="1">
                <a:solidFill>
                  <a:schemeClr val="tx1"/>
                </a:solidFill>
              </a:rPr>
              <a:t>consectetur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adipiscing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ex.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tricies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est.leo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B88C1F3-023B-204B-B98F-247B2CAFD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885" y="5645380"/>
            <a:ext cx="4487862" cy="457200"/>
          </a:xfrm>
        </p:spPr>
        <p:txBody>
          <a:bodyPr tIns="72000"/>
          <a:lstStyle>
            <a:lvl1pPr marL="0" indent="0" latinLnBrk="1">
              <a:lnSpc>
                <a:spcPts val="1400"/>
              </a:lnSpc>
              <a:spcBef>
                <a:spcPts val="0"/>
              </a:spcBef>
              <a:buNone/>
              <a:defRPr sz="1000" b="0" cap="all" baseline="0">
                <a:latin typeface="+mn-lt"/>
              </a:defRPr>
            </a:lvl1pPr>
          </a:lstStyle>
          <a:p>
            <a:pPr latinLnBrk="1">
              <a:lnSpc>
                <a:spcPts val="1400"/>
              </a:lnSpc>
              <a:spcBef>
                <a:spcPts val="0"/>
              </a:spcBef>
            </a:pPr>
            <a:r>
              <a:rPr lang="pt-BR" sz="1000" cap="all" baseline="0" dirty="0">
                <a:solidFill>
                  <a:schemeClr val="tx1"/>
                </a:solidFill>
              </a:rPr>
              <a:t>Uma legenda aqui </a:t>
            </a:r>
            <a:r>
              <a:rPr lang="pt-BR" sz="1000" cap="all" baseline="0" dirty="0" err="1">
                <a:solidFill>
                  <a:schemeClr val="tx1"/>
                </a:solidFill>
              </a:rPr>
              <a:t>enim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molestie</a:t>
            </a:r>
            <a:r>
              <a:rPr lang="pt-BR" sz="1000" cap="all" baseline="0" dirty="0">
                <a:solidFill>
                  <a:schemeClr val="tx1"/>
                </a:solidFill>
              </a:rPr>
              <a:t>, </a:t>
            </a:r>
            <a:r>
              <a:rPr lang="pt-BR" sz="1000" cap="all" baseline="0" dirty="0" err="1">
                <a:solidFill>
                  <a:schemeClr val="tx1"/>
                </a:solidFill>
              </a:rPr>
              <a:t>blandit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lorem</a:t>
            </a:r>
            <a:r>
              <a:rPr lang="pt-BR" sz="1000" cap="all" baseline="0" dirty="0">
                <a:solidFill>
                  <a:schemeClr val="tx1"/>
                </a:solidFill>
              </a:rPr>
              <a:t> in, </a:t>
            </a:r>
            <a:r>
              <a:rPr lang="pt-BR" sz="1000" cap="all" baseline="0" dirty="0" err="1">
                <a:solidFill>
                  <a:schemeClr val="tx1"/>
                </a:solidFill>
              </a:rPr>
              <a:t>ultricies</a:t>
            </a:r>
            <a:r>
              <a:rPr lang="pt-BR" sz="1000" cap="all" baseline="0" dirty="0">
                <a:solidFill>
                  <a:schemeClr val="tx1"/>
                </a:solidFill>
              </a:rPr>
              <a:t> ipsum. Nunc </a:t>
            </a:r>
            <a:r>
              <a:rPr lang="pt-BR" sz="1000" cap="all" baseline="0" dirty="0" err="1">
                <a:solidFill>
                  <a:schemeClr val="tx1"/>
                </a:solidFill>
              </a:rPr>
              <a:t>interdum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egestas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lorem</a:t>
            </a:r>
            <a:r>
              <a:rPr lang="pt-BR" sz="1000" cap="all" baseline="0" dirty="0">
                <a:solidFill>
                  <a:schemeClr val="tx1"/>
                </a:solidFill>
              </a:rPr>
              <a:t>. </a:t>
            </a:r>
            <a:r>
              <a:rPr lang="pt-BR" sz="1000" cap="all" baseline="0" dirty="0" err="1">
                <a:solidFill>
                  <a:schemeClr val="tx1"/>
                </a:solidFill>
              </a:rPr>
              <a:t>Sed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fermentum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rutrum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neque</a:t>
            </a:r>
            <a:r>
              <a:rPr lang="pt-BR" sz="1000" cap="all" baseline="0" dirty="0">
                <a:solidFill>
                  <a:schemeClr val="tx1"/>
                </a:solidFill>
              </a:rPr>
              <a:t>, eu m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4A78538-B074-F944-86DB-0BD9ECBCC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6885" y="1938338"/>
            <a:ext cx="6263394" cy="366236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213887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D2AB062B-C562-E642-B70A-D2AD085D7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70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853354C-70A2-F343-B5A5-DF7FD33A9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034" y="5437414"/>
            <a:ext cx="7461250" cy="538843"/>
          </a:xfrm>
          <a:solidFill>
            <a:schemeClr val="accent2"/>
          </a:solidFill>
        </p:spPr>
        <p:txBody>
          <a:bodyPr lIns="72000" tIns="72000" rIns="72000" bIns="72000" anchor="ctr" anchorCtr="0"/>
          <a:lstStyle>
            <a:lvl1pPr marL="0" indent="0" algn="l">
              <a:lnSpc>
                <a:spcPts val="1540"/>
              </a:lnSpc>
              <a:spcBef>
                <a:spcPts val="0"/>
              </a:spcBef>
              <a:buNone/>
              <a:defRPr sz="1200" b="0" i="0" cap="all" baseline="0">
                <a:latin typeface="+mn-lt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Lorem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ipsum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dolor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sit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amet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,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consectetur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adipiscing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elit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.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Vestibulum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b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</a:b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tellus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libero, porta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sed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enim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ac,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auctor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faucibus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enim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.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Orci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varius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endParaRPr lang="pt-BR" sz="1200" i="0" baseline="0" dirty="0">
              <a:solidFill>
                <a:schemeClr val="tx1"/>
              </a:solidFill>
              <a:latin typeface="Klavika Medium" panose="020006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541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esque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C54589-974B-2C40-B75A-B3190ED7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751114"/>
            <a:ext cx="7500445" cy="342901"/>
          </a:xfrm>
        </p:spPr>
        <p:txBody>
          <a:bodyPr>
            <a:normAutofit/>
          </a:bodyPr>
          <a:lstStyle>
            <a:lvl1pPr>
              <a:defRPr sz="2000" cap="all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de esquema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598D80-6AB5-224A-8503-76C48E22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466431"/>
            <a:ext cx="5651500" cy="4810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 i="1" baseline="0">
                <a:latin typeface="+mn-lt"/>
              </a:defRPr>
            </a:lvl1pPr>
          </a:lstStyle>
          <a:p>
            <a:r>
              <a:rPr lang="pt-BR" dirty="0"/>
              <a:t>Um subtítulo bem aqui de até duas linhas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dolot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F43AC66-EAE4-A941-9083-58030AAD77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298" y="2715053"/>
            <a:ext cx="1333690" cy="999698"/>
          </a:xfrm>
        </p:spPr>
        <p:txBody>
          <a:bodyPr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.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5E0D6180-48BF-1F4B-913F-F2FDDD43F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5298" y="2300717"/>
            <a:ext cx="1333690" cy="341210"/>
          </a:xfrm>
        </p:spPr>
        <p:txBody>
          <a:bodyPr anchor="b" anchorCtr="0"/>
          <a:lstStyle>
            <a:lvl1pPr marL="0" indent="0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A1DCE37D-56F3-4F43-BDCB-CB730E56B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0446" y="1758017"/>
            <a:ext cx="1333690" cy="5427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</a:t>
            </a:r>
            <a:r>
              <a:rPr lang="pt-BR" dirty="0"/>
              <a:t>..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D06EA056-CDBA-DF41-BE0A-0A5821E7E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0446" y="1343681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3C0F8DF3-B9B5-B14D-BD1D-B20A2FF2D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5298" y="4200955"/>
            <a:ext cx="1333690" cy="341210"/>
          </a:xfrm>
        </p:spPr>
        <p:txBody>
          <a:bodyPr anchor="b" anchorCtr="0"/>
          <a:lstStyle>
            <a:lvl1pPr marL="0" indent="0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4C9B106A-DE97-AA43-8BBE-5E30679410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5298" y="3872344"/>
            <a:ext cx="1333690" cy="323844"/>
          </a:xfrm>
        </p:spPr>
        <p:txBody>
          <a:bodyPr anchor="b" anchorCtr="0"/>
          <a:lstStyle>
            <a:lvl1pPr marL="0" indent="0">
              <a:lnSpc>
                <a:spcPts val="1500"/>
              </a:lnSpc>
              <a:buNone/>
              <a:defRPr sz="30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56%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2DF31BC1-E2E6-F24F-88BF-B8F29B2BF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0446" y="2787240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3" name="Espaço Reservado para Texto 5">
            <a:extLst>
              <a:ext uri="{FF2B5EF4-FFF2-40B4-BE49-F238E27FC236}">
                <a16:creationId xmlns:a16="http://schemas.microsoft.com/office/drawing/2014/main" id="{CEB6434F-6373-2C47-8B9A-6A36238025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0446" y="2458629"/>
            <a:ext cx="1333690" cy="323844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3000" b="0" i="0">
                <a:solidFill>
                  <a:schemeClr val="accent1"/>
                </a:solidFill>
                <a:latin typeface="Klavika Medium" panose="02000606040000020004" pitchFamily="2" charset="77"/>
              </a:defRPr>
            </a:lvl1pPr>
          </a:lstStyle>
          <a:p>
            <a:r>
              <a:rPr lang="pt-BR" dirty="0"/>
              <a:t>2%</a:t>
            </a:r>
          </a:p>
        </p:txBody>
      </p:sp>
      <p:sp>
        <p:nvSpPr>
          <p:cNvPr id="24" name="Espaço Reservado para Texto 5">
            <a:extLst>
              <a:ext uri="{FF2B5EF4-FFF2-40B4-BE49-F238E27FC236}">
                <a16:creationId xmlns:a16="http://schemas.microsoft.com/office/drawing/2014/main" id="{57B34A92-F64A-A14F-AF23-A3EDEE8C15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0446" y="4243844"/>
            <a:ext cx="1333690" cy="738266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25" name="Espaço Reservado para Texto 5">
            <a:extLst>
              <a:ext uri="{FF2B5EF4-FFF2-40B4-BE49-F238E27FC236}">
                <a16:creationId xmlns:a16="http://schemas.microsoft.com/office/drawing/2014/main" id="{71FCF930-0BC0-DD46-A500-9D16479083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0446" y="3829508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26" name="Espaço Reservado para Texto 5">
            <a:extLst>
              <a:ext uri="{FF2B5EF4-FFF2-40B4-BE49-F238E27FC236}">
                <a16:creationId xmlns:a16="http://schemas.microsoft.com/office/drawing/2014/main" id="{50B5E7DF-881B-DC46-9A39-30F0C8CE89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0446" y="5516153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7" name="Espaço Reservado para Texto 5">
            <a:extLst>
              <a:ext uri="{FF2B5EF4-FFF2-40B4-BE49-F238E27FC236}">
                <a16:creationId xmlns:a16="http://schemas.microsoft.com/office/drawing/2014/main" id="{F1DC9982-5BCE-5D4E-BF8B-B3631C42AB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10446" y="5187542"/>
            <a:ext cx="1333690" cy="323844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30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0,7%</a:t>
            </a:r>
          </a:p>
        </p:txBody>
      </p:sp>
    </p:spTree>
    <p:extLst>
      <p:ext uri="{BB962C8B-B14F-4D97-AF65-F5344CB8AC3E}">
        <p14:creationId xmlns:p14="http://schemas.microsoft.com/office/powerpoint/2010/main" val="1007782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6805A9-7ACF-7F4E-9909-53D0DFB982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5963" y="1928817"/>
            <a:ext cx="8415337" cy="45577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25300" marR="0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lvl3pPr>
            <a:lvl4pPr>
              <a:defRPr/>
            </a:lvl4pPr>
          </a:lstStyle>
          <a:p>
            <a:r>
              <a:rPr lang="pt-BR" dirty="0"/>
              <a:t>Tópico nível 1 </a:t>
            </a:r>
            <a:r>
              <a:rPr lang="pt-BR" dirty="0" err="1"/>
              <a:t>lorem</a:t>
            </a:r>
            <a:r>
              <a:rPr lang="pt-BR" dirty="0"/>
              <a:t> ipsum</a:t>
            </a:r>
          </a:p>
          <a:p>
            <a:pPr lvl="1"/>
            <a:r>
              <a:rPr lang="pt-BR" dirty="0"/>
              <a:t>Tópico nível 1.1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estnum</a:t>
            </a:r>
            <a:r>
              <a:rPr lang="pt-BR" dirty="0"/>
              <a:t> </a:t>
            </a:r>
            <a:r>
              <a:rPr lang="pt-BR" dirty="0" err="1"/>
              <a:t>art</a:t>
            </a:r>
            <a:endParaRPr lang="pt-BR" dirty="0"/>
          </a:p>
          <a:p>
            <a:pPr lvl="2"/>
            <a:r>
              <a:rPr lang="pt-BR" dirty="0"/>
              <a:t>Tópico nível 1.1.1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Tópico nível 1.1.2</a:t>
            </a:r>
          </a:p>
          <a:p>
            <a:pPr lvl="3"/>
            <a:r>
              <a:rPr lang="pt-BR" dirty="0"/>
              <a:t>Quarto nível</a:t>
            </a:r>
          </a:p>
          <a:p>
            <a:pPr lvl="3"/>
            <a:endParaRPr lang="pt-BR" dirty="0"/>
          </a:p>
          <a:p>
            <a:r>
              <a:rPr lang="pt-BR" dirty="0"/>
              <a:t>Tópico nível 2 </a:t>
            </a:r>
            <a:r>
              <a:rPr lang="pt-BR" dirty="0" err="1"/>
              <a:t>lorem</a:t>
            </a:r>
            <a:r>
              <a:rPr lang="pt-BR" dirty="0"/>
              <a:t> ipsum</a:t>
            </a:r>
          </a:p>
          <a:p>
            <a:pPr lvl="1"/>
            <a:r>
              <a:rPr lang="pt-BR" dirty="0"/>
              <a:t>Tópico nível 1.2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estnum</a:t>
            </a:r>
            <a:r>
              <a:rPr lang="pt-BR" dirty="0"/>
              <a:t> </a:t>
            </a:r>
            <a:r>
              <a:rPr lang="pt-BR" dirty="0" err="1"/>
              <a:t>art</a:t>
            </a:r>
            <a:endParaRPr lang="pt-BR" dirty="0"/>
          </a:p>
          <a:p>
            <a:pPr lvl="2"/>
            <a:r>
              <a:rPr lang="pt-BR" dirty="0"/>
              <a:t>Tópico nível 1.2.1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Tópico nível 1.2.2</a:t>
            </a:r>
          </a:p>
          <a:p>
            <a:pPr lvl="3"/>
            <a:r>
              <a:rPr lang="pt-BR" dirty="0"/>
              <a:t>Quarto nível</a:t>
            </a:r>
          </a:p>
          <a:p>
            <a:pPr lvl="3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B5BFB26-4437-B740-A500-9F7B35F5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</p:spTree>
    <p:extLst>
      <p:ext uri="{BB962C8B-B14F-4D97-AF65-F5344CB8AC3E}">
        <p14:creationId xmlns:p14="http://schemas.microsoft.com/office/powerpoint/2010/main" val="16572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2 colu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608B4-D9D7-DC43-AB40-F9B43D6A7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BF5A17-E201-B04C-A936-35528B1EC8BB}"/>
              </a:ext>
            </a:extLst>
          </p:cNvPr>
          <p:cNvSpPr txBox="1">
            <a:spLocks/>
          </p:cNvSpPr>
          <p:nvPr/>
        </p:nvSpPr>
        <p:spPr>
          <a:xfrm>
            <a:off x="1992312" y="1939088"/>
            <a:ext cx="7870145" cy="3988183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Klavika" panose="02000506040000020004" pitchFamily="2" charset="77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Klavika Regular Plain" panose="02000506040000020004" pitchFamily="2" charset="77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50" indent="-10575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Tx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CFDD4E01-967B-AA4A-BCBC-0FABF24FC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9215" y="1950344"/>
            <a:ext cx="8202612" cy="4066139"/>
          </a:xfrm>
        </p:spPr>
        <p:txBody>
          <a:bodyPr numCol="2" spcCol="360000"/>
          <a:lstStyle>
            <a:lvl1pPr marL="0" indent="0" latinLnBrk="1">
              <a:lnSpc>
                <a:spcPts val="17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14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de duas colunas aqui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accumsan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placerat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 err="1">
                <a:solidFill>
                  <a:schemeClr val="tx1"/>
                </a:solidFill>
              </a:rPr>
              <a:t>Fusce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lacus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lacinia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convallis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Curabitur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lobortis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 erat,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 ante </a:t>
            </a:r>
            <a:r>
              <a:rPr lang="pt-BR" sz="1300" baseline="0" dirty="0" err="1">
                <a:solidFill>
                  <a:schemeClr val="tx1"/>
                </a:solidFill>
              </a:rPr>
              <a:t>consequat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ultrices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ut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, justo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euismod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: 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vel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pretium</a:t>
            </a:r>
            <a:r>
              <a:rPr lang="pt-BR" sz="1300" b="1" baseline="0" dirty="0">
                <a:solidFill>
                  <a:schemeClr val="tx1"/>
                </a:solidFill>
              </a:rPr>
              <a:t> magna</a:t>
            </a:r>
            <a:r>
              <a:rPr lang="pt-BR" sz="1300" baseline="0" dirty="0">
                <a:solidFill>
                  <a:schemeClr val="tx1"/>
                </a:solidFill>
              </a:rPr>
              <a:t>. Nunc ac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porttitor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iaculis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a libero.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laoreet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ipsum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;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Mauris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laoreet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>
                <a:solidFill>
                  <a:schemeClr val="tx1"/>
                </a:solidFill>
              </a:rPr>
              <a:t>Ipsum </a:t>
            </a:r>
            <a:r>
              <a:rPr lang="pt-BR" sz="1300" b="1" baseline="0" dirty="0" err="1">
                <a:solidFill>
                  <a:schemeClr val="tx1"/>
                </a:solidFill>
              </a:rPr>
              <a:t>tincidunt</a:t>
            </a:r>
            <a:r>
              <a:rPr lang="pt-BR" sz="1300" b="1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est. </a:t>
            </a:r>
            <a:r>
              <a:rPr lang="pt-BR" sz="1300" baseline="0" dirty="0" err="1">
                <a:solidFill>
                  <a:schemeClr val="tx1"/>
                </a:solidFill>
              </a:rPr>
              <a:t>Quisque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ante,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et,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tempus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Proin</a:t>
            </a:r>
            <a:r>
              <a:rPr lang="pt-BR" sz="1300" b="1" baseline="0" dirty="0">
                <a:solidFill>
                  <a:schemeClr val="tx1"/>
                </a:solidFill>
              </a:rPr>
              <a:t> eu </a:t>
            </a:r>
            <a:r>
              <a:rPr lang="pt-BR" sz="1300" b="1" baseline="0" dirty="0" err="1">
                <a:solidFill>
                  <a:schemeClr val="tx1"/>
                </a:solidFill>
              </a:rPr>
              <a:t>lectus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Duis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est.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Phasellus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nibh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ut magna vitae,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vulputate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odio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endParaRPr lang="pt-BR" sz="1300" baseline="0" dirty="0">
              <a:solidFill>
                <a:schemeClr val="tx1"/>
              </a:solidFill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A787D4C-509C-F642-BE59-2D9C815B1B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9215" y="1383252"/>
            <a:ext cx="7126506" cy="337563"/>
          </a:xfrm>
        </p:spPr>
        <p:txBody>
          <a:bodyPr/>
          <a:lstStyle>
            <a:lvl1pPr marL="0" indent="0">
              <a:buNone/>
              <a:defRPr sz="17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Um subtítulo aqui explicativo de um alinha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5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9BD54-C1DC-B746-87A6-883E4592C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938338"/>
            <a:ext cx="3744912" cy="4119562"/>
          </a:xfrm>
        </p:spPr>
        <p:txBody>
          <a:bodyPr/>
          <a:lstStyle>
            <a:lvl1pPr marL="0" indent="0" latinLnBrk="1">
              <a:lnSpc>
                <a:spcPts val="1700"/>
              </a:lnSpc>
              <a:spcBef>
                <a:spcPts val="0"/>
              </a:spcBef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aqui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ipsum, </a:t>
            </a:r>
            <a:r>
              <a:rPr lang="pt-BR" sz="1300" baseline="0" dirty="0" err="1">
                <a:solidFill>
                  <a:schemeClr val="tx1"/>
                </a:solidFill>
              </a:rPr>
              <a:t>consectetur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adipiscing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ex.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tricies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est.leo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9362115-6993-8B4E-9D34-D30A141A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29CA4A-0DE0-E34D-A810-5976335BAA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113" y="2457450"/>
            <a:ext cx="4487634" cy="3600450"/>
          </a:xfrm>
          <a:solidFill>
            <a:schemeClr val="accent2"/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 lIns="216000" tIns="216000" rIns="216000" bIns="216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300" b="1" i="1">
                <a:latin typeface="+mn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 libero, porta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ac,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natoque</a:t>
            </a:r>
            <a:r>
              <a:rPr lang="pt-BR" dirty="0"/>
              <a:t> </a:t>
            </a:r>
            <a:r>
              <a:rPr lang="pt-BR" dirty="0" err="1"/>
              <a:t>penatibus</a:t>
            </a:r>
            <a:r>
              <a:rPr lang="pt-BR" dirty="0"/>
              <a:t> et </a:t>
            </a:r>
            <a:r>
              <a:rPr lang="pt-BR" dirty="0" err="1"/>
              <a:t>magnis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 </a:t>
            </a:r>
            <a:r>
              <a:rPr lang="pt-BR" dirty="0" err="1"/>
              <a:t>parturient</a:t>
            </a:r>
            <a:r>
              <a:rPr lang="pt-BR" dirty="0"/>
              <a:t> montes, </a:t>
            </a:r>
            <a:r>
              <a:rPr lang="pt-BR" dirty="0" err="1"/>
              <a:t>nascetur</a:t>
            </a:r>
            <a:r>
              <a:rPr lang="pt-BR" dirty="0"/>
              <a:t> </a:t>
            </a:r>
            <a:r>
              <a:rPr lang="pt-BR" dirty="0" err="1"/>
              <a:t>ridiculus</a:t>
            </a:r>
            <a:r>
              <a:rPr lang="pt-BR" dirty="0"/>
              <a:t> mus. </a:t>
            </a:r>
            <a:r>
              <a:rPr lang="pt-BR" dirty="0" err="1"/>
              <a:t>Morbi</a:t>
            </a:r>
            <a:r>
              <a:rPr lang="pt-BR" dirty="0"/>
              <a:t> gravida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, in </a:t>
            </a:r>
            <a:r>
              <a:rPr lang="pt-BR" dirty="0" err="1"/>
              <a:t>rhoncus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, a mi,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 massa </a:t>
            </a:r>
            <a:r>
              <a:rPr lang="pt-BR" dirty="0" err="1"/>
              <a:t>viverra</a:t>
            </a:r>
            <a:r>
              <a:rPr lang="pt-BR" dirty="0"/>
              <a:t> ac. Nunc quis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</a:t>
            </a:r>
            <a:r>
              <a:rPr lang="pt-BR" dirty="0" err="1"/>
              <a:t>aliqumsan</a:t>
            </a:r>
            <a:r>
              <a:rPr lang="pt-BR" dirty="0"/>
              <a:t> ex.</a:t>
            </a:r>
          </a:p>
          <a:p>
            <a:endParaRPr lang="pt-BR" dirty="0"/>
          </a:p>
          <a:p>
            <a:r>
              <a:rPr lang="pt-BR" dirty="0"/>
              <a:t>Ut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in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sollicitudin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vehicula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sagittis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libero </a:t>
            </a:r>
            <a:r>
              <a:rPr lang="pt-BR" dirty="0" err="1"/>
              <a:t>tempor</a:t>
            </a:r>
            <a:r>
              <a:rPr lang="pt-BR" dirty="0"/>
              <a:t> ac.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.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ut erat </a:t>
            </a:r>
            <a:r>
              <a:rPr lang="pt-BR" dirty="0" err="1"/>
              <a:t>ultricies</a:t>
            </a:r>
            <a:r>
              <a:rPr lang="pt-BR" dirty="0"/>
              <a:t> Nunc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,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in, </a:t>
            </a:r>
            <a:r>
              <a:rPr lang="pt-BR" dirty="0" err="1"/>
              <a:t>ultricies</a:t>
            </a:r>
            <a:r>
              <a:rPr lang="pt-BR" dirty="0"/>
              <a:t> ipsum. Nunc.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1CCA5F03-66A8-204E-B47F-C31D71FE70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7113" y="1943096"/>
            <a:ext cx="4487634" cy="528642"/>
          </a:xfrm>
          <a:solidFill>
            <a:schemeClr val="accent2"/>
          </a:solidFill>
          <a:ln>
            <a:noFill/>
          </a:ln>
        </p:spPr>
        <p:txBody>
          <a:bodyPr lIns="216000" tIns="216000" rIns="144000" bIns="144000" anchor="ctr" anchorCtr="0"/>
          <a:lstStyle>
            <a:lvl1pPr marL="0" indent="0">
              <a:lnSpc>
                <a:spcPts val="1700"/>
              </a:lnSpc>
              <a:buNone/>
              <a:defRPr sz="1800" b="0" i="0" cap="all" baseline="0">
                <a:solidFill>
                  <a:schemeClr val="bg2"/>
                </a:solidFill>
                <a:latin typeface="+mj-lt"/>
              </a:defRPr>
            </a:lvl1pPr>
            <a:lvl2pPr marL="241200" indent="0">
              <a:buNone/>
              <a:defRPr/>
            </a:lvl2pPr>
          </a:lstStyle>
          <a:p>
            <a:r>
              <a:rPr lang="pt-BR" dirty="0"/>
              <a:t>Título do BOX aqui ?</a:t>
            </a:r>
          </a:p>
        </p:txBody>
      </p:sp>
    </p:spTree>
    <p:extLst>
      <p:ext uri="{BB962C8B-B14F-4D97-AF65-F5344CB8AC3E}">
        <p14:creationId xmlns:p14="http://schemas.microsoft.com/office/powerpoint/2010/main" val="3832027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Tabel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C54589-974B-2C40-B75A-B3190ED7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751114"/>
            <a:ext cx="7500445" cy="342901"/>
          </a:xfrm>
        </p:spPr>
        <p:txBody>
          <a:bodyPr>
            <a:normAutofit/>
          </a:bodyPr>
          <a:lstStyle>
            <a:lvl1pPr>
              <a:defRPr sz="2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Título de tabela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598D80-6AB5-224A-8503-76C48E22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466431"/>
            <a:ext cx="6710362" cy="4810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1" baseline="0">
                <a:latin typeface="+mn-lt"/>
              </a:defRPr>
            </a:lvl1pPr>
          </a:lstStyle>
          <a:p>
            <a:r>
              <a:rPr lang="pt-BR" dirty="0"/>
              <a:t>Um subtítulo bem aqui de até duas linhas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dolot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5" name="Espaço Reservado para Tabela 4">
            <a:extLst>
              <a:ext uri="{FF2B5EF4-FFF2-40B4-BE49-F238E27FC236}">
                <a16:creationId xmlns:a16="http://schemas.microsoft.com/office/drawing/2014/main" id="{13282E8A-739C-8B42-ABEC-E37140C5DDE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985963" y="2200275"/>
            <a:ext cx="7500937" cy="39433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t-BR"/>
              <a:t>Clique no ícone para adicionar tabela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169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0FE893-D0B9-C545-9023-9863E9C35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458" y="3373438"/>
            <a:ext cx="4106863" cy="568325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[ Obrigado! ]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D582018-4F66-E544-8108-CD72E2EF1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2458" y="6056677"/>
            <a:ext cx="4106863" cy="26917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www.d3e.com.br</a:t>
            </a:r>
          </a:p>
        </p:txBody>
      </p:sp>
    </p:spTree>
    <p:extLst>
      <p:ext uri="{BB962C8B-B14F-4D97-AF65-F5344CB8AC3E}">
        <p14:creationId xmlns:p14="http://schemas.microsoft.com/office/powerpoint/2010/main" val="25448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secundária_2 colu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4161-0E01-F54A-B989-3D1360779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8376746" cy="617193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E55EDFF-C97C-B64F-B1D3-826CEB8263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6454" y="1950344"/>
            <a:ext cx="8215373" cy="4066281"/>
          </a:xfrm>
        </p:spPr>
        <p:txBody>
          <a:bodyPr numCol="2" spcCol="360000"/>
          <a:lstStyle>
            <a:lvl1pPr marL="0" indent="0" latinLnBrk="1">
              <a:lnSpc>
                <a:spcPts val="17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de duas colunas aqui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accumsan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placerat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 err="1">
                <a:solidFill>
                  <a:schemeClr val="tx1"/>
                </a:solidFill>
              </a:rPr>
              <a:t>Fusce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lacus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lacinia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convallis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Curabitur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lobortis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 erat,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 ante </a:t>
            </a:r>
            <a:r>
              <a:rPr lang="pt-BR" sz="1300" baseline="0" dirty="0" err="1">
                <a:solidFill>
                  <a:schemeClr val="tx1"/>
                </a:solidFill>
              </a:rPr>
              <a:t>consequat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ultrices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ut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, justo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euismod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sapien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: 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vel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pretium</a:t>
            </a:r>
            <a:r>
              <a:rPr lang="pt-BR" sz="1300" b="1" baseline="0" dirty="0">
                <a:solidFill>
                  <a:schemeClr val="tx1"/>
                </a:solidFill>
              </a:rPr>
              <a:t> magna</a:t>
            </a:r>
            <a:r>
              <a:rPr lang="pt-BR" sz="1300" baseline="0" dirty="0">
                <a:solidFill>
                  <a:schemeClr val="tx1"/>
                </a:solidFill>
              </a:rPr>
              <a:t>. Nunc ac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porttitor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iaculis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a libero.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laoreet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ipsum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;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Mauris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laoreet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eleifend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augue</a:t>
            </a:r>
            <a:r>
              <a:rPr lang="pt-BR" sz="1300" baseline="0" dirty="0">
                <a:solidFill>
                  <a:schemeClr val="tx1"/>
                </a:solidFill>
              </a:rPr>
              <a:t>, id </a:t>
            </a:r>
            <a:r>
              <a:rPr lang="pt-BR" sz="1300" baseline="0" dirty="0" err="1">
                <a:solidFill>
                  <a:schemeClr val="tx1"/>
                </a:solidFill>
              </a:rPr>
              <a:t>ornare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>
                <a:solidFill>
                  <a:schemeClr val="tx1"/>
                </a:solidFill>
              </a:rPr>
              <a:t>Ipsum </a:t>
            </a:r>
            <a:r>
              <a:rPr lang="pt-BR" sz="1300" b="1" baseline="0" dirty="0" err="1">
                <a:solidFill>
                  <a:schemeClr val="tx1"/>
                </a:solidFill>
              </a:rPr>
              <a:t>tincidunt</a:t>
            </a:r>
            <a:r>
              <a:rPr lang="pt-BR" sz="1300" b="1" baseline="0" dirty="0">
                <a:solidFill>
                  <a:schemeClr val="tx1"/>
                </a:solidFill>
              </a:rPr>
              <a:t> id.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ex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justo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est. </a:t>
            </a:r>
            <a:r>
              <a:rPr lang="pt-BR" sz="1300" baseline="0" dirty="0" err="1">
                <a:solidFill>
                  <a:schemeClr val="tx1"/>
                </a:solidFill>
              </a:rPr>
              <a:t>Quisque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ante,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et, </a:t>
            </a:r>
            <a:r>
              <a:rPr lang="pt-BR" sz="1300" baseline="0" dirty="0" err="1">
                <a:solidFill>
                  <a:schemeClr val="tx1"/>
                </a:solidFill>
              </a:rPr>
              <a:t>luctus</a:t>
            </a:r>
            <a:r>
              <a:rPr lang="pt-BR" sz="1300" baseline="0" dirty="0">
                <a:solidFill>
                  <a:schemeClr val="tx1"/>
                </a:solidFill>
              </a:rPr>
              <a:t> tempus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Proin</a:t>
            </a:r>
            <a:r>
              <a:rPr lang="pt-BR" sz="1300" b="1" baseline="0" dirty="0">
                <a:solidFill>
                  <a:schemeClr val="tx1"/>
                </a:solidFill>
              </a:rPr>
              <a:t> eu </a:t>
            </a:r>
            <a:r>
              <a:rPr lang="pt-BR" sz="1300" b="1" baseline="0" dirty="0" err="1">
                <a:solidFill>
                  <a:schemeClr val="tx1"/>
                </a:solidFill>
              </a:rPr>
              <a:t>lectus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nulla</a:t>
            </a:r>
            <a:r>
              <a:rPr lang="pt-BR" sz="1300" b="1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Duis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tincidunt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est.</a:t>
            </a:r>
          </a:p>
          <a:p>
            <a:pPr marL="104400" indent="-105750" latinLnBrk="1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pt-BR" sz="1300" b="1" baseline="0" dirty="0" err="1">
                <a:solidFill>
                  <a:schemeClr val="tx1"/>
                </a:solidFill>
              </a:rPr>
              <a:t>Phasellus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="1" baseline="0" dirty="0" err="1">
                <a:solidFill>
                  <a:schemeClr val="tx1"/>
                </a:solidFill>
              </a:rPr>
              <a:t>nibh</a:t>
            </a:r>
            <a:r>
              <a:rPr lang="pt-BR" sz="1300" b="1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velit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ut magna vitae,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vulputate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odio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Suspendisse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endParaRPr lang="pt-BR" sz="13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6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Imagem destaq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987CB44B-8D28-7F43-AC17-BAE9EDFD5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7056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3404771-E1E9-CB44-9E0C-46AD15AD5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8641" y="1861459"/>
            <a:ext cx="8180387" cy="2808515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3600" b="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A </a:t>
            </a:r>
            <a:r>
              <a:rPr lang="pt-BR" dirty="0" err="1"/>
              <a:t>edução</a:t>
            </a:r>
            <a:r>
              <a:rPr lang="pt-BR" dirty="0"/>
              <a:t> pública </a:t>
            </a:r>
            <a:r>
              <a:rPr lang="pt-BR" dirty="0" err="1"/>
              <a:t>Phasellus</a:t>
            </a:r>
            <a:r>
              <a:rPr lang="pt-BR" dirty="0"/>
              <a:t> </a:t>
            </a:r>
            <a:r>
              <a:rPr lang="pt-BR" dirty="0" err="1"/>
              <a:t>nibh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ut magna vitae,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ut, </a:t>
            </a:r>
            <a:r>
              <a:rPr lang="pt-BR" dirty="0" err="1"/>
              <a:t>aliquam</a:t>
            </a:r>
            <a:r>
              <a:rPr lang="pt-BR" dirty="0"/>
              <a:t> in </a:t>
            </a:r>
            <a:r>
              <a:rPr lang="pt-BR" dirty="0" err="1"/>
              <a:t>quam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gravida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16B23E-E0C5-D240-9551-58D65656A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2313" y="4923508"/>
            <a:ext cx="8196262" cy="376238"/>
          </a:xfr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FULANO DE TAL,</a:t>
            </a:r>
          </a:p>
          <a:p>
            <a:r>
              <a:rPr lang="pt-BR" dirty="0"/>
              <a:t>Ministro da Educação</a:t>
            </a:r>
          </a:p>
        </p:txBody>
      </p:sp>
    </p:spTree>
    <p:extLst>
      <p:ext uri="{BB962C8B-B14F-4D97-AF65-F5344CB8AC3E}">
        <p14:creationId xmlns:p14="http://schemas.microsoft.com/office/powerpoint/2010/main" val="3403414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Texto com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4161-0E01-F54A-B989-3D1360779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8607974" cy="617193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9BD54-C1DC-B746-87A6-883E4592C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938338"/>
            <a:ext cx="3744912" cy="4119562"/>
          </a:xfrm>
        </p:spPr>
        <p:txBody>
          <a:bodyPr/>
          <a:lstStyle>
            <a:lvl1pPr marL="0" indent="0" latinLnBrk="1">
              <a:lnSpc>
                <a:spcPts val="1700"/>
              </a:lnSpc>
              <a:spcBef>
                <a:spcPts val="0"/>
              </a:spcBef>
              <a:buNone/>
              <a:defRPr sz="1300" b="0" i="0" baseline="0">
                <a:latin typeface="+mn-lt"/>
              </a:defRPr>
            </a:lvl1pPr>
          </a:lstStyle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Um texto aqui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ipsum, </a:t>
            </a:r>
            <a:r>
              <a:rPr lang="pt-BR" sz="1300" baseline="0" dirty="0" err="1">
                <a:solidFill>
                  <a:schemeClr val="tx1"/>
                </a:solidFill>
              </a:rPr>
              <a:t>consectetur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adipiscing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eli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tellus</a:t>
            </a:r>
            <a:r>
              <a:rPr lang="pt-BR" sz="1300" baseline="0" dirty="0">
                <a:solidFill>
                  <a:schemeClr val="tx1"/>
                </a:solidFill>
              </a:rPr>
              <a:t> libero, porta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ac, </a:t>
            </a:r>
            <a:r>
              <a:rPr lang="pt-BR" sz="1300" baseline="0" dirty="0" err="1">
                <a:solidFill>
                  <a:schemeClr val="tx1"/>
                </a:solidFill>
              </a:rPr>
              <a:t>auctor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faucibus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natoque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penatibus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magnis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parturient</a:t>
            </a:r>
            <a:r>
              <a:rPr lang="pt-BR" sz="1300" baseline="0" dirty="0">
                <a:solidFill>
                  <a:schemeClr val="tx1"/>
                </a:solidFill>
              </a:rPr>
              <a:t> montes, </a:t>
            </a:r>
            <a:r>
              <a:rPr lang="pt-BR" sz="1300" baseline="0" dirty="0" err="1">
                <a:solidFill>
                  <a:schemeClr val="tx1"/>
                </a:solidFill>
              </a:rPr>
              <a:t>nascetur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ridiculus</a:t>
            </a:r>
            <a:r>
              <a:rPr lang="pt-BR" sz="1300" baseline="0" dirty="0">
                <a:solidFill>
                  <a:schemeClr val="tx1"/>
                </a:solidFill>
              </a:rPr>
              <a:t> mus.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gravida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imperdiet</a:t>
            </a:r>
            <a:r>
              <a:rPr lang="pt-BR" sz="1300" baseline="0" dirty="0">
                <a:solidFill>
                  <a:schemeClr val="tx1"/>
                </a:solidFill>
              </a:rPr>
              <a:t>, in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nulla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rhoncus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Nullam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ut erat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cursus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finibus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mauris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Morbi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mi, </a:t>
            </a:r>
            <a:r>
              <a:rPr lang="pt-BR" sz="1300" baseline="0" dirty="0" err="1">
                <a:solidFill>
                  <a:schemeClr val="tx1"/>
                </a:solidFill>
              </a:rPr>
              <a:t>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feugiat</a:t>
            </a:r>
            <a:r>
              <a:rPr lang="pt-BR" sz="1300" baseline="0" dirty="0">
                <a:solidFill>
                  <a:schemeClr val="tx1"/>
                </a:solidFill>
              </a:rPr>
              <a:t> massa </a:t>
            </a:r>
            <a:r>
              <a:rPr lang="pt-BR" sz="1300" baseline="0" dirty="0" err="1">
                <a:solidFill>
                  <a:schemeClr val="tx1"/>
                </a:solidFill>
              </a:rPr>
              <a:t>viverra</a:t>
            </a:r>
            <a:r>
              <a:rPr lang="pt-BR" sz="1300" baseline="0" dirty="0">
                <a:solidFill>
                  <a:schemeClr val="tx1"/>
                </a:solidFill>
              </a:rPr>
              <a:t> ac. Nunc quis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Phasellus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aliqumsan</a:t>
            </a:r>
            <a:r>
              <a:rPr lang="pt-BR" sz="1300" baseline="0" dirty="0">
                <a:solidFill>
                  <a:schemeClr val="tx1"/>
                </a:solidFill>
              </a:rPr>
              <a:t> ex.</a:t>
            </a:r>
          </a:p>
          <a:p>
            <a:pPr latinLnBrk="1">
              <a:spcBef>
                <a:spcPts val="0"/>
              </a:spcBef>
            </a:pPr>
            <a:endParaRPr lang="pt-BR" sz="1300" baseline="0" dirty="0">
              <a:solidFill>
                <a:schemeClr val="tx1"/>
              </a:solidFill>
            </a:endParaRPr>
          </a:p>
          <a:p>
            <a:pPr latinLnBrk="1">
              <a:spcBef>
                <a:spcPts val="0"/>
              </a:spcBef>
            </a:pPr>
            <a:r>
              <a:rPr lang="pt-BR" sz="1300" baseline="0" dirty="0">
                <a:solidFill>
                  <a:schemeClr val="tx1"/>
                </a:solidFill>
              </a:rPr>
              <a:t>Ut </a:t>
            </a:r>
            <a:r>
              <a:rPr lang="pt-BR" sz="1300" baseline="0" dirty="0" err="1">
                <a:solidFill>
                  <a:schemeClr val="tx1"/>
                </a:solidFill>
              </a:rPr>
              <a:t>aliquet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in </a:t>
            </a:r>
            <a:r>
              <a:rPr lang="pt-BR" sz="1300" baseline="0" dirty="0" err="1">
                <a:solidFill>
                  <a:schemeClr val="tx1"/>
                </a:solidFill>
              </a:rPr>
              <a:t>orci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sollicitudin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vehicula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malesuada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Integer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efficitur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sagittis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diam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dui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vestibulum</a:t>
            </a:r>
            <a:r>
              <a:rPr lang="pt-BR" sz="1300" baseline="0" dirty="0">
                <a:solidFill>
                  <a:schemeClr val="tx1"/>
                </a:solidFill>
              </a:rPr>
              <a:t> libero </a:t>
            </a:r>
            <a:r>
              <a:rPr lang="pt-BR" sz="1300" baseline="0" dirty="0" err="1">
                <a:solidFill>
                  <a:schemeClr val="tx1"/>
                </a:solidFill>
              </a:rPr>
              <a:t>tempor</a:t>
            </a:r>
            <a:r>
              <a:rPr lang="pt-BR" sz="1300" baseline="0" dirty="0">
                <a:solidFill>
                  <a:schemeClr val="tx1"/>
                </a:solidFill>
              </a:rPr>
              <a:t> ac. </a:t>
            </a:r>
            <a:r>
              <a:rPr lang="pt-BR" sz="1300" baseline="0" dirty="0" err="1">
                <a:solidFill>
                  <a:schemeClr val="tx1"/>
                </a:solidFill>
              </a:rPr>
              <a:t>Praesent</a:t>
            </a:r>
            <a:r>
              <a:rPr lang="pt-BR" sz="1300" baseline="0" dirty="0">
                <a:solidFill>
                  <a:schemeClr val="tx1"/>
                </a:solidFill>
              </a:rPr>
              <a:t> non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vitae </a:t>
            </a:r>
            <a:r>
              <a:rPr lang="pt-BR" sz="1300" baseline="0" dirty="0" err="1">
                <a:solidFill>
                  <a:schemeClr val="tx1"/>
                </a:solidFill>
              </a:rPr>
              <a:t>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tristique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. Ut </a:t>
            </a:r>
            <a:r>
              <a:rPr lang="pt-BR" sz="1300" baseline="0" dirty="0" err="1">
                <a:solidFill>
                  <a:schemeClr val="tx1"/>
                </a:solidFill>
              </a:rPr>
              <a:t>vel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volutpat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dolor</a:t>
            </a:r>
            <a:r>
              <a:rPr lang="pt-BR" sz="1300" baseline="0" dirty="0">
                <a:solidFill>
                  <a:schemeClr val="tx1"/>
                </a:solidFill>
              </a:rPr>
              <a:t>. Nunc </a:t>
            </a:r>
            <a:r>
              <a:rPr lang="pt-BR" sz="1300" baseline="0" dirty="0" err="1">
                <a:solidFill>
                  <a:schemeClr val="tx1"/>
                </a:solidFill>
              </a:rPr>
              <a:t>aliquam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enim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molestie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blandit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in, </a:t>
            </a:r>
            <a:r>
              <a:rPr lang="pt-BR" sz="1300" baseline="0" dirty="0" err="1">
                <a:solidFill>
                  <a:schemeClr val="tx1"/>
                </a:solidFill>
              </a:rPr>
              <a:t>ultricies</a:t>
            </a:r>
            <a:r>
              <a:rPr lang="pt-BR" sz="1300" baseline="0" dirty="0">
                <a:solidFill>
                  <a:schemeClr val="tx1"/>
                </a:solidFill>
              </a:rPr>
              <a:t> ipsum. Nunc </a:t>
            </a:r>
            <a:r>
              <a:rPr lang="pt-BR" sz="1300" baseline="0" dirty="0" err="1">
                <a:solidFill>
                  <a:schemeClr val="tx1"/>
                </a:solidFill>
              </a:rPr>
              <a:t>interdum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egestas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Sed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fermentum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rutrum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neque</a:t>
            </a:r>
            <a:r>
              <a:rPr lang="pt-BR" sz="1300" baseline="0" dirty="0">
                <a:solidFill>
                  <a:schemeClr val="tx1"/>
                </a:solidFill>
              </a:rPr>
              <a:t>, eu </a:t>
            </a:r>
            <a:r>
              <a:rPr lang="pt-BR" sz="1300" baseline="0" dirty="0" err="1">
                <a:solidFill>
                  <a:schemeClr val="tx1"/>
                </a:solidFill>
              </a:rPr>
              <a:t>mattis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lorem</a:t>
            </a:r>
            <a:r>
              <a:rPr lang="pt-BR" sz="1300" baseline="0" dirty="0">
                <a:solidFill>
                  <a:schemeClr val="tx1"/>
                </a:solidFill>
              </a:rPr>
              <a:t> porta </a:t>
            </a:r>
            <a:r>
              <a:rPr lang="pt-BR" sz="1300" baseline="0" dirty="0" err="1">
                <a:solidFill>
                  <a:schemeClr val="tx1"/>
                </a:solidFill>
              </a:rPr>
              <a:t>nec</a:t>
            </a:r>
            <a:r>
              <a:rPr lang="pt-BR" sz="1300" baseline="0" dirty="0">
                <a:solidFill>
                  <a:schemeClr val="tx1"/>
                </a:solidFill>
              </a:rPr>
              <a:t>. In </a:t>
            </a:r>
            <a:r>
              <a:rPr lang="pt-BR" sz="1300" baseline="0" dirty="0" err="1">
                <a:solidFill>
                  <a:schemeClr val="tx1"/>
                </a:solidFill>
              </a:rPr>
              <a:t>maximus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turpis</a:t>
            </a:r>
            <a:r>
              <a:rPr lang="pt-BR" sz="1300" baseline="0" dirty="0">
                <a:solidFill>
                  <a:schemeClr val="tx1"/>
                </a:solidFill>
              </a:rPr>
              <a:t> et </a:t>
            </a:r>
            <a:r>
              <a:rPr lang="pt-BR" sz="1300" baseline="0" dirty="0" err="1">
                <a:solidFill>
                  <a:schemeClr val="tx1"/>
                </a:solidFill>
              </a:rPr>
              <a:t>purus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varius</a:t>
            </a:r>
            <a:r>
              <a:rPr lang="pt-BR" sz="1300" baseline="0" dirty="0">
                <a:solidFill>
                  <a:schemeClr val="tx1"/>
                </a:solidFill>
              </a:rPr>
              <a:t>, a </a:t>
            </a:r>
            <a:r>
              <a:rPr lang="pt-BR" sz="1300" baseline="0" dirty="0" err="1">
                <a:solidFill>
                  <a:schemeClr val="tx1"/>
                </a:solidFill>
              </a:rPr>
              <a:t>posuere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tortor</a:t>
            </a:r>
            <a:r>
              <a:rPr lang="pt-BR" sz="1300" baseline="0" dirty="0">
                <a:solidFill>
                  <a:schemeClr val="tx1"/>
                </a:solidFill>
              </a:rPr>
              <a:t>. </a:t>
            </a:r>
            <a:r>
              <a:rPr lang="pt-BR" sz="1300" baseline="0" dirty="0" err="1">
                <a:solidFill>
                  <a:schemeClr val="tx1"/>
                </a:solidFill>
              </a:rPr>
              <a:t>tricies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est.leo</a:t>
            </a:r>
            <a:r>
              <a:rPr lang="pt-BR" sz="1300" baseline="0" dirty="0">
                <a:solidFill>
                  <a:schemeClr val="tx1"/>
                </a:solidFill>
              </a:rPr>
              <a:t> </a:t>
            </a:r>
            <a:r>
              <a:rPr lang="pt-BR" sz="1300" baseline="0" dirty="0" err="1">
                <a:solidFill>
                  <a:schemeClr val="tx1"/>
                </a:solidFill>
              </a:rPr>
              <a:t>arcu</a:t>
            </a:r>
            <a:r>
              <a:rPr lang="pt-BR" sz="1300" baseline="0" dirty="0">
                <a:solidFill>
                  <a:schemeClr val="tx1"/>
                </a:solidFill>
              </a:rPr>
              <a:t>, </a:t>
            </a:r>
            <a:r>
              <a:rPr lang="pt-BR" sz="1300" baseline="0" dirty="0" err="1">
                <a:solidFill>
                  <a:schemeClr val="tx1"/>
                </a:solidFill>
              </a:rPr>
              <a:t>dignissim</a:t>
            </a:r>
            <a:r>
              <a:rPr lang="pt-BR" sz="13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B88C1F3-023B-204B-B98F-247B2CAFD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885" y="5645380"/>
            <a:ext cx="4487862" cy="457200"/>
          </a:xfrm>
        </p:spPr>
        <p:txBody>
          <a:bodyPr tIns="72000"/>
          <a:lstStyle>
            <a:lvl1pPr marL="0" indent="0" latinLnBrk="1">
              <a:lnSpc>
                <a:spcPts val="1400"/>
              </a:lnSpc>
              <a:spcBef>
                <a:spcPts val="0"/>
              </a:spcBef>
              <a:buNone/>
              <a:defRPr sz="1000" b="0" cap="all" baseline="0">
                <a:latin typeface="+mn-lt"/>
              </a:defRPr>
            </a:lvl1pPr>
          </a:lstStyle>
          <a:p>
            <a:pPr latinLnBrk="1">
              <a:lnSpc>
                <a:spcPts val="1400"/>
              </a:lnSpc>
              <a:spcBef>
                <a:spcPts val="0"/>
              </a:spcBef>
            </a:pPr>
            <a:r>
              <a:rPr lang="pt-BR" sz="1000" cap="all" baseline="0" dirty="0">
                <a:solidFill>
                  <a:schemeClr val="tx1"/>
                </a:solidFill>
              </a:rPr>
              <a:t>Uma legenda aqui </a:t>
            </a:r>
            <a:r>
              <a:rPr lang="pt-BR" sz="1000" cap="all" baseline="0" dirty="0" err="1">
                <a:solidFill>
                  <a:schemeClr val="tx1"/>
                </a:solidFill>
              </a:rPr>
              <a:t>enim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molestie</a:t>
            </a:r>
            <a:r>
              <a:rPr lang="pt-BR" sz="1000" cap="all" baseline="0" dirty="0">
                <a:solidFill>
                  <a:schemeClr val="tx1"/>
                </a:solidFill>
              </a:rPr>
              <a:t>, </a:t>
            </a:r>
            <a:r>
              <a:rPr lang="pt-BR" sz="1000" cap="all" baseline="0" dirty="0" err="1">
                <a:solidFill>
                  <a:schemeClr val="tx1"/>
                </a:solidFill>
              </a:rPr>
              <a:t>blandit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lorem</a:t>
            </a:r>
            <a:r>
              <a:rPr lang="pt-BR" sz="1000" cap="all" baseline="0" dirty="0">
                <a:solidFill>
                  <a:schemeClr val="tx1"/>
                </a:solidFill>
              </a:rPr>
              <a:t> in, </a:t>
            </a:r>
            <a:r>
              <a:rPr lang="pt-BR" sz="1000" cap="all" baseline="0" dirty="0" err="1">
                <a:solidFill>
                  <a:schemeClr val="tx1"/>
                </a:solidFill>
              </a:rPr>
              <a:t>ultricies</a:t>
            </a:r>
            <a:r>
              <a:rPr lang="pt-BR" sz="1000" cap="all" baseline="0" dirty="0">
                <a:solidFill>
                  <a:schemeClr val="tx1"/>
                </a:solidFill>
              </a:rPr>
              <a:t> ipsum. Nunc </a:t>
            </a:r>
            <a:r>
              <a:rPr lang="pt-BR" sz="1000" cap="all" baseline="0" dirty="0" err="1">
                <a:solidFill>
                  <a:schemeClr val="tx1"/>
                </a:solidFill>
              </a:rPr>
              <a:t>interdum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egestas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lorem</a:t>
            </a:r>
            <a:r>
              <a:rPr lang="pt-BR" sz="1000" cap="all" baseline="0" dirty="0">
                <a:solidFill>
                  <a:schemeClr val="tx1"/>
                </a:solidFill>
              </a:rPr>
              <a:t>. </a:t>
            </a:r>
            <a:r>
              <a:rPr lang="pt-BR" sz="1000" cap="all" baseline="0" dirty="0" err="1">
                <a:solidFill>
                  <a:schemeClr val="tx1"/>
                </a:solidFill>
              </a:rPr>
              <a:t>Sed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fermentum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rutrum</a:t>
            </a:r>
            <a:r>
              <a:rPr lang="pt-BR" sz="1000" cap="all" baseline="0" dirty="0">
                <a:solidFill>
                  <a:schemeClr val="tx1"/>
                </a:solidFill>
              </a:rPr>
              <a:t> </a:t>
            </a:r>
            <a:r>
              <a:rPr lang="pt-BR" sz="1000" cap="all" baseline="0" dirty="0" err="1">
                <a:solidFill>
                  <a:schemeClr val="tx1"/>
                </a:solidFill>
              </a:rPr>
              <a:t>neque</a:t>
            </a:r>
            <a:r>
              <a:rPr lang="pt-BR" sz="1000" cap="all" baseline="0" dirty="0">
                <a:solidFill>
                  <a:schemeClr val="tx1"/>
                </a:solidFill>
              </a:rPr>
              <a:t>, eu m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4A78538-B074-F944-86DB-0BD9ECBCC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6885" y="1938338"/>
            <a:ext cx="6263394" cy="366236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40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D2AB062B-C562-E642-B70A-D2AD085D7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70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853354C-70A2-F343-B5A5-DF7FD33A9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034" y="5437414"/>
            <a:ext cx="7461250" cy="538843"/>
          </a:xfrm>
          <a:solidFill>
            <a:schemeClr val="accent2"/>
          </a:solidFill>
        </p:spPr>
        <p:txBody>
          <a:bodyPr lIns="72000" tIns="72000" rIns="72000" bIns="72000" anchor="ctr" anchorCtr="0"/>
          <a:lstStyle>
            <a:lvl1pPr marL="0" indent="0" algn="l">
              <a:lnSpc>
                <a:spcPts val="1540"/>
              </a:lnSpc>
              <a:spcBef>
                <a:spcPts val="0"/>
              </a:spcBef>
              <a:buNone/>
              <a:defRPr sz="1200" b="0" i="0" cap="all" baseline="0">
                <a:latin typeface="+mn-lt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Lorem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ipsum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dolor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sit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amet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,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consectetur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adipiscing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elit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.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Vestibulum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b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</a:b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tellus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libero, porta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sed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enim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ac,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auctor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faucibus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enim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.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Orci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r>
              <a:rPr lang="pt-BR" sz="1200" i="0" cap="all" baseline="0" dirty="0" err="1">
                <a:solidFill>
                  <a:schemeClr val="tx1"/>
                </a:solidFill>
                <a:latin typeface="Klavika Medium" panose="02000606040000020004" pitchFamily="2" charset="77"/>
              </a:rPr>
              <a:t>varius</a:t>
            </a:r>
            <a:r>
              <a:rPr lang="pt-BR" sz="1200" i="0" cap="all" baseline="0" dirty="0">
                <a:solidFill>
                  <a:schemeClr val="tx1"/>
                </a:solidFill>
                <a:latin typeface="Klavika Medium" panose="02000606040000020004" pitchFamily="2" charset="77"/>
              </a:rPr>
              <a:t> </a:t>
            </a:r>
            <a:endParaRPr lang="pt-BR" sz="1200" i="0" baseline="0" dirty="0">
              <a:solidFill>
                <a:schemeClr val="tx1"/>
              </a:solidFill>
              <a:latin typeface="Klavika Medium" panose="020006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46864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esque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10624B-ABDE-374A-AFD6-6F9A4FA6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0568"/>
            <a:ext cx="12192000" cy="1874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3C54589-974B-2C40-B75A-B3190ED7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751114"/>
            <a:ext cx="7500445" cy="342901"/>
          </a:xfrm>
        </p:spPr>
        <p:txBody>
          <a:bodyPr>
            <a:normAutofit/>
          </a:bodyPr>
          <a:lstStyle>
            <a:lvl1pPr>
              <a:defRPr sz="2000" cap="all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de esquema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598D80-6AB5-224A-8503-76C48E22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466431"/>
            <a:ext cx="5651500" cy="4810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 i="1" baseline="0">
                <a:latin typeface="+mn-lt"/>
              </a:defRPr>
            </a:lvl1pPr>
          </a:lstStyle>
          <a:p>
            <a:r>
              <a:rPr lang="pt-BR" dirty="0"/>
              <a:t>Um subtítulo bem aqui de até duas linhas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dolot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F43AC66-EAE4-A941-9083-58030AAD77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298" y="2715053"/>
            <a:ext cx="1333690" cy="999698"/>
          </a:xfrm>
        </p:spPr>
        <p:txBody>
          <a:bodyPr/>
          <a:lstStyle>
            <a:lvl1pPr marL="0" indent="0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.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5E0D6180-48BF-1F4B-913F-F2FDDD43F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5298" y="2300717"/>
            <a:ext cx="1333690" cy="341210"/>
          </a:xfrm>
        </p:spPr>
        <p:txBody>
          <a:bodyPr anchor="b" anchorCtr="0"/>
          <a:lstStyle>
            <a:lvl1pPr marL="0" indent="0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A1DCE37D-56F3-4F43-BDCB-CB730E56B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0446" y="1758017"/>
            <a:ext cx="1333690" cy="5427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</a:t>
            </a:r>
            <a:r>
              <a:rPr lang="pt-BR" dirty="0"/>
              <a:t>..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D06EA056-CDBA-DF41-BE0A-0A5821E7E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0446" y="1343681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3C0F8DF3-B9B5-B14D-BD1D-B20A2FF2D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5298" y="4200955"/>
            <a:ext cx="1333690" cy="341210"/>
          </a:xfrm>
        </p:spPr>
        <p:txBody>
          <a:bodyPr anchor="b" anchorCtr="0"/>
          <a:lstStyle>
            <a:lvl1pPr marL="0" indent="0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4C9B106A-DE97-AA43-8BBE-5E30679410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5298" y="3872344"/>
            <a:ext cx="1333690" cy="323844"/>
          </a:xfrm>
        </p:spPr>
        <p:txBody>
          <a:bodyPr anchor="b" anchorCtr="0"/>
          <a:lstStyle>
            <a:lvl1pPr marL="0" indent="0">
              <a:lnSpc>
                <a:spcPts val="1500"/>
              </a:lnSpc>
              <a:buNone/>
              <a:defRPr sz="30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BR" dirty="0"/>
              <a:t>56%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2DF31BC1-E2E6-F24F-88BF-B8F29B2BF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0446" y="2787240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3" name="Espaço Reservado para Texto 5">
            <a:extLst>
              <a:ext uri="{FF2B5EF4-FFF2-40B4-BE49-F238E27FC236}">
                <a16:creationId xmlns:a16="http://schemas.microsoft.com/office/drawing/2014/main" id="{CEB6434F-6373-2C47-8B9A-6A36238025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0446" y="2458629"/>
            <a:ext cx="1333690" cy="323844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3000" b="0" i="0">
                <a:solidFill>
                  <a:schemeClr val="accent1"/>
                </a:solidFill>
                <a:latin typeface="Klavika Medium" panose="02000606040000020004" pitchFamily="2" charset="77"/>
              </a:defRPr>
            </a:lvl1pPr>
          </a:lstStyle>
          <a:p>
            <a:r>
              <a:rPr lang="pt-BR" dirty="0"/>
              <a:t>2%</a:t>
            </a:r>
          </a:p>
        </p:txBody>
      </p:sp>
      <p:sp>
        <p:nvSpPr>
          <p:cNvPr id="24" name="Espaço Reservado para Texto 5">
            <a:extLst>
              <a:ext uri="{FF2B5EF4-FFF2-40B4-BE49-F238E27FC236}">
                <a16:creationId xmlns:a16="http://schemas.microsoft.com/office/drawing/2014/main" id="{57B34A92-F64A-A14F-AF23-A3EDEE8C15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0446" y="4243844"/>
            <a:ext cx="1333690" cy="738266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 i="0">
                <a:latin typeface="+mn-lt"/>
              </a:defRPr>
            </a:lvl1pPr>
          </a:lstStyle>
          <a:p>
            <a:r>
              <a:rPr lang="pt-BR" dirty="0"/>
              <a:t>Um texto aqui explicativo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25" name="Espaço Reservado para Texto 5">
            <a:extLst>
              <a:ext uri="{FF2B5EF4-FFF2-40B4-BE49-F238E27FC236}">
                <a16:creationId xmlns:a16="http://schemas.microsoft.com/office/drawing/2014/main" id="{71FCF930-0BC0-DD46-A500-9D16479083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0446" y="3829508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1400" b="0" i="0">
                <a:latin typeface="+mj-lt"/>
              </a:defRPr>
            </a:lvl1pPr>
          </a:lstStyle>
          <a:p>
            <a:r>
              <a:rPr lang="pt-BR" dirty="0"/>
              <a:t>Nome</a:t>
            </a:r>
          </a:p>
        </p:txBody>
      </p:sp>
      <p:sp>
        <p:nvSpPr>
          <p:cNvPr id="26" name="Espaço Reservado para Texto 5">
            <a:extLst>
              <a:ext uri="{FF2B5EF4-FFF2-40B4-BE49-F238E27FC236}">
                <a16:creationId xmlns:a16="http://schemas.microsoft.com/office/drawing/2014/main" id="{50B5E7DF-881B-DC46-9A39-30F0C8CE89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0446" y="5516153"/>
            <a:ext cx="1333690" cy="341210"/>
          </a:xfrm>
        </p:spPr>
        <p:txBody>
          <a:bodyPr anchor="b" anchorCtr="0"/>
          <a:lstStyle>
            <a:lvl1pPr marL="0" indent="0" algn="l">
              <a:lnSpc>
                <a:spcPts val="1400"/>
              </a:lnSpc>
              <a:buNone/>
              <a:defRPr sz="1300" b="0" i="0">
                <a:latin typeface="+mj-l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br>
              <a:rPr lang="pt-BR" dirty="0"/>
            </a:br>
            <a:r>
              <a:rPr lang="pt-BR" dirty="0" err="1"/>
              <a:t>dolor</a:t>
            </a:r>
            <a:r>
              <a:rPr lang="pt-BR" dirty="0"/>
              <a:t> et </a:t>
            </a:r>
            <a:r>
              <a:rPr lang="pt-BR" dirty="0" err="1"/>
              <a:t>escolaei</a:t>
            </a:r>
            <a:endParaRPr lang="pt-BR" dirty="0"/>
          </a:p>
        </p:txBody>
      </p:sp>
      <p:sp>
        <p:nvSpPr>
          <p:cNvPr id="27" name="Espaço Reservado para Texto 5">
            <a:extLst>
              <a:ext uri="{FF2B5EF4-FFF2-40B4-BE49-F238E27FC236}">
                <a16:creationId xmlns:a16="http://schemas.microsoft.com/office/drawing/2014/main" id="{F1DC9982-5BCE-5D4E-BF8B-B3631C42AB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10446" y="5187542"/>
            <a:ext cx="1333690" cy="323844"/>
          </a:xfrm>
        </p:spPr>
        <p:txBody>
          <a:bodyPr anchor="b" anchorCtr="0"/>
          <a:lstStyle>
            <a:lvl1pPr marL="0" indent="0" algn="l">
              <a:lnSpc>
                <a:spcPts val="1500"/>
              </a:lnSpc>
              <a:buNone/>
              <a:defRPr sz="30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0,7%</a:t>
            </a:r>
          </a:p>
        </p:txBody>
      </p:sp>
    </p:spTree>
    <p:extLst>
      <p:ext uri="{BB962C8B-B14F-4D97-AF65-F5344CB8AC3E}">
        <p14:creationId xmlns:p14="http://schemas.microsoft.com/office/powerpoint/2010/main" val="2096106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e_Seção principal_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6805A9-7ACF-7F4E-9909-53D0DFB982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5963" y="1928817"/>
            <a:ext cx="8415337" cy="45577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25300" marR="0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lvl3pPr>
            <a:lvl4pPr>
              <a:defRPr/>
            </a:lvl4pPr>
          </a:lstStyle>
          <a:p>
            <a:r>
              <a:rPr lang="pt-BR" dirty="0"/>
              <a:t>Tópico nível 1 </a:t>
            </a:r>
            <a:r>
              <a:rPr lang="pt-BR" dirty="0" err="1"/>
              <a:t>lorem</a:t>
            </a:r>
            <a:r>
              <a:rPr lang="pt-BR" dirty="0"/>
              <a:t> ipsum</a:t>
            </a:r>
          </a:p>
          <a:p>
            <a:pPr lvl="1"/>
            <a:r>
              <a:rPr lang="pt-BR" dirty="0"/>
              <a:t>Tópico nível 1.1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estnum</a:t>
            </a:r>
            <a:r>
              <a:rPr lang="pt-BR" dirty="0"/>
              <a:t> </a:t>
            </a:r>
            <a:r>
              <a:rPr lang="pt-BR" dirty="0" err="1"/>
              <a:t>art</a:t>
            </a:r>
            <a:endParaRPr lang="pt-BR" dirty="0"/>
          </a:p>
          <a:p>
            <a:pPr lvl="2"/>
            <a:r>
              <a:rPr lang="pt-BR" dirty="0"/>
              <a:t>Tópico nível 1.1.1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Tópico nível 1.1.2</a:t>
            </a:r>
          </a:p>
          <a:p>
            <a:pPr lvl="3"/>
            <a:r>
              <a:rPr lang="pt-BR" dirty="0"/>
              <a:t>Quarto nível</a:t>
            </a:r>
          </a:p>
          <a:p>
            <a:pPr lvl="3"/>
            <a:endParaRPr lang="pt-BR" dirty="0"/>
          </a:p>
          <a:p>
            <a:r>
              <a:rPr lang="pt-BR" dirty="0"/>
              <a:t>Tópico nível 2 </a:t>
            </a:r>
            <a:r>
              <a:rPr lang="pt-BR" dirty="0" err="1"/>
              <a:t>lorem</a:t>
            </a:r>
            <a:r>
              <a:rPr lang="pt-BR" dirty="0"/>
              <a:t> ipsum</a:t>
            </a:r>
          </a:p>
          <a:p>
            <a:pPr lvl="1"/>
            <a:r>
              <a:rPr lang="pt-BR" dirty="0"/>
              <a:t>Tópico nível 1.2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estnum</a:t>
            </a:r>
            <a:r>
              <a:rPr lang="pt-BR" dirty="0"/>
              <a:t> </a:t>
            </a:r>
            <a:r>
              <a:rPr lang="pt-BR" dirty="0" err="1"/>
              <a:t>art</a:t>
            </a:r>
            <a:endParaRPr lang="pt-BR" dirty="0"/>
          </a:p>
          <a:p>
            <a:pPr lvl="2"/>
            <a:r>
              <a:rPr lang="pt-BR" dirty="0"/>
              <a:t>Tópico nível 1.2.1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Tópico nível 1.2.2</a:t>
            </a:r>
          </a:p>
          <a:p>
            <a:pPr lvl="3"/>
            <a:r>
              <a:rPr lang="pt-BR" dirty="0"/>
              <a:t>Quarto nível</a:t>
            </a:r>
          </a:p>
          <a:p>
            <a:pPr lvl="3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B5BFB26-4437-B740-A500-9F7B35F5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4" y="423333"/>
            <a:ext cx="7126015" cy="617193"/>
          </a:xfrm>
        </p:spPr>
        <p:txBody>
          <a:bodyPr/>
          <a:lstStyle>
            <a:lvl1pPr>
              <a:defRPr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pt-BR" dirty="0"/>
              <a:t>Nome da seção principal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</p:spTree>
    <p:extLst>
      <p:ext uri="{BB962C8B-B14F-4D97-AF65-F5344CB8AC3E}">
        <p14:creationId xmlns:p14="http://schemas.microsoft.com/office/powerpoint/2010/main" val="332619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ítulo 1">
            <a:extLst>
              <a:ext uri="{FF2B5EF4-FFF2-40B4-BE49-F238E27FC236}">
                <a16:creationId xmlns:a16="http://schemas.microsoft.com/office/drawing/2014/main" id="{AAC2374E-109C-394E-9D12-BC07D284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4" y="423333"/>
            <a:ext cx="8414846" cy="61719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24A372-CDB8-4B45-95BC-F3A4B26D5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49519" y="1738062"/>
            <a:ext cx="8351781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 lorem ipsum</a:t>
            </a:r>
          </a:p>
          <a:p>
            <a:pPr lvl="1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1.1 lorem ipsum dolor </a:t>
            </a:r>
            <a:r>
              <a:rPr lang="en-US" dirty="0" err="1"/>
              <a:t>estnum</a:t>
            </a:r>
            <a:r>
              <a:rPr lang="en-US" dirty="0"/>
              <a:t> art</a:t>
            </a:r>
          </a:p>
          <a:p>
            <a:pPr lvl="1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1.2 lorem ipsum dolor </a:t>
            </a:r>
            <a:r>
              <a:rPr lang="en-US" dirty="0" err="1"/>
              <a:t>estnum</a:t>
            </a:r>
            <a:r>
              <a:rPr lang="en-US" dirty="0"/>
              <a:t> art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 lorem ipsum</a:t>
            </a:r>
          </a:p>
          <a:p>
            <a:pPr lvl="1"/>
            <a:r>
              <a:rPr lang="en-US" dirty="0"/>
              <a:t>Second level lorem ipsum dolor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9" r:id="rId9"/>
    <p:sldLayoutId id="2147483720" r:id="rId10"/>
    <p:sldLayoutId id="2147483718" r:id="rId11"/>
    <p:sldLayoutId id="214748372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100" indent="-234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5300" indent="-162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0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3pPr>
      <a:lvl4pPr marL="831600" indent="0" algn="l" defTabSz="914400" rtl="0" eaLnBrk="1" latinLnBrk="0" hangingPunct="1">
        <a:lnSpc>
          <a:spcPts val="1600"/>
        </a:lnSpc>
        <a:spcBef>
          <a:spcPts val="500"/>
        </a:spcBef>
        <a:buFontTx/>
        <a:buNone/>
        <a:defRPr sz="16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ítulo 1">
            <a:extLst>
              <a:ext uri="{FF2B5EF4-FFF2-40B4-BE49-F238E27FC236}">
                <a16:creationId xmlns:a16="http://schemas.microsoft.com/office/drawing/2014/main" id="{AAC2374E-109C-394E-9D12-BC07D284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76" y="2353456"/>
            <a:ext cx="6842752" cy="17388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t-BR" dirty="0"/>
              <a:t>Um subtítulo de seção </a:t>
            </a:r>
            <a:br>
              <a:rPr lang="pt-BR" dirty="0"/>
            </a:br>
            <a:r>
              <a:rPr lang="pt-BR" dirty="0"/>
              <a:t>da apresentação </a:t>
            </a:r>
            <a:br>
              <a:rPr lang="pt-BR" dirty="0"/>
            </a:br>
            <a:r>
              <a:rPr lang="pt-BR" dirty="0"/>
              <a:t>aqui nesta divisória</a:t>
            </a:r>
          </a:p>
        </p:txBody>
      </p:sp>
    </p:spTree>
    <p:extLst>
      <p:ext uri="{BB962C8B-B14F-4D97-AF65-F5344CB8AC3E}">
        <p14:creationId xmlns:p14="http://schemas.microsoft.com/office/powerpoint/2010/main" val="20063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3" r:id="rId3"/>
    <p:sldLayoutId id="2147483730" r:id="rId4"/>
    <p:sldLayoutId id="2147483738" r:id="rId5"/>
    <p:sldLayoutId id="2147483723" r:id="rId6"/>
    <p:sldLayoutId id="2147483739" r:id="rId7"/>
    <p:sldLayoutId id="214748374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600" b="1" i="0" kern="1200">
          <a:solidFill>
            <a:schemeClr val="tx1"/>
          </a:solidFill>
          <a:latin typeface="Klavika" panose="02000506040000020004" pitchFamily="2" charset="77"/>
          <a:ea typeface="+mn-ea"/>
          <a:cs typeface="+mn-cs"/>
        </a:defRPr>
      </a:lvl1pPr>
      <a:lvl2pPr marL="476100" indent="-234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200" b="0" i="0" kern="1200">
          <a:solidFill>
            <a:schemeClr val="tx1"/>
          </a:solidFill>
          <a:latin typeface="Klavika Regular Plain" panose="02000506040000020004" pitchFamily="2" charset="77"/>
          <a:ea typeface="+mn-ea"/>
          <a:cs typeface="+mn-cs"/>
        </a:defRPr>
      </a:lvl2pPr>
      <a:lvl3pPr marL="825300" indent="-162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0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3pPr>
      <a:lvl4pPr marL="831600" indent="0" algn="l" defTabSz="914400" rtl="0" eaLnBrk="1" latinLnBrk="0" hangingPunct="1">
        <a:lnSpc>
          <a:spcPts val="1600"/>
        </a:lnSpc>
        <a:spcBef>
          <a:spcPts val="500"/>
        </a:spcBef>
        <a:buFontTx/>
        <a:buNone/>
        <a:defRPr sz="16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ítulo 1">
            <a:extLst>
              <a:ext uri="{FF2B5EF4-FFF2-40B4-BE49-F238E27FC236}">
                <a16:creationId xmlns:a16="http://schemas.microsoft.com/office/drawing/2014/main" id="{AAC2374E-109C-394E-9D12-BC07D284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4" y="423333"/>
            <a:ext cx="8414846" cy="61719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t-BR" dirty="0"/>
              <a:t>Nome da seção secundária</a:t>
            </a:r>
            <a:br>
              <a:rPr lang="pt-BR" dirty="0"/>
            </a:br>
            <a:r>
              <a:rPr lang="pt-BR" dirty="0"/>
              <a:t>em até duas linhas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24A372-CDB8-4B45-95BC-F3A4B26D5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49519" y="1738062"/>
            <a:ext cx="8351781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 lorem ipsum</a:t>
            </a:r>
          </a:p>
          <a:p>
            <a:pPr lvl="1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1.1 lorem ipsum dolor </a:t>
            </a:r>
            <a:r>
              <a:rPr lang="en-US" dirty="0" err="1"/>
              <a:t>estnum</a:t>
            </a:r>
            <a:r>
              <a:rPr lang="en-US" dirty="0"/>
              <a:t> art</a:t>
            </a:r>
          </a:p>
          <a:p>
            <a:pPr lvl="1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1.2 lorem ipsum dolor </a:t>
            </a:r>
            <a:r>
              <a:rPr lang="en-US" dirty="0" err="1"/>
              <a:t>estnum</a:t>
            </a:r>
            <a:r>
              <a:rPr lang="en-US" dirty="0"/>
              <a:t> art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 lorem ipsum</a:t>
            </a:r>
          </a:p>
          <a:p>
            <a:pPr lvl="1"/>
            <a:r>
              <a:rPr lang="en-US" dirty="0"/>
              <a:t>Second level lorem ipsum dolor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8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100" indent="-234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5300" indent="-162900" algn="l" defTabSz="914400" rtl="0" eaLnBrk="1" latinLnBrk="0" hangingPunct="1">
        <a:lnSpc>
          <a:spcPct val="80000"/>
        </a:lnSpc>
        <a:spcBef>
          <a:spcPts val="500"/>
        </a:spcBef>
        <a:buFontTx/>
        <a:buChar char="-"/>
        <a:defRPr sz="20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3pPr>
      <a:lvl4pPr marL="831600" indent="0" algn="l" defTabSz="914400" rtl="0" eaLnBrk="1" latinLnBrk="0" hangingPunct="1">
        <a:lnSpc>
          <a:spcPts val="1600"/>
        </a:lnSpc>
        <a:spcBef>
          <a:spcPts val="500"/>
        </a:spcBef>
        <a:buFontTx/>
        <a:buNone/>
        <a:defRPr sz="1600" b="0" i="0" kern="1200">
          <a:solidFill>
            <a:schemeClr val="tx1"/>
          </a:solidFill>
          <a:latin typeface="Klavika Light Plain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5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481C-DEEA-BC4C-9230-CE3F4B9FF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D</a:t>
            </a:r>
            <a:r>
              <a:rPr lang="pt-BR" sz="6600" baseline="30000" dirty="0"/>
              <a:t>3</a:t>
            </a:r>
            <a:r>
              <a:rPr lang="pt-BR" sz="6600" dirty="0"/>
              <a:t>e:</a:t>
            </a:r>
            <a:br>
              <a:rPr lang="pt-BR" sz="6600" dirty="0"/>
            </a:br>
            <a:r>
              <a:rPr lang="pt-BR" sz="1100" dirty="0"/>
              <a:t> </a:t>
            </a:r>
            <a:br>
              <a:rPr lang="pt-BR" sz="6000" dirty="0"/>
            </a:br>
            <a:r>
              <a:rPr lang="pt-BR" sz="5400" dirty="0"/>
              <a:t>Dados para um debate democrático na Educação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5CDBDA-0E64-114E-AD44-66423D49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422" y="4458420"/>
            <a:ext cx="7814131" cy="1655762"/>
          </a:xfrm>
        </p:spPr>
        <p:txBody>
          <a:bodyPr>
            <a:normAutofit/>
          </a:bodyPr>
          <a:lstStyle/>
          <a:p>
            <a:r>
              <a:rPr lang="pt-BR" sz="1800" dirty="0"/>
              <a:t>Tassia Cruz, Maurício Holanda, João </a:t>
            </a:r>
            <a:r>
              <a:rPr lang="pt-BR" sz="1800" dirty="0" err="1"/>
              <a:t>Cossi</a:t>
            </a:r>
            <a:r>
              <a:rPr lang="pt-BR" sz="1800" dirty="0"/>
              <a:t> e David </a:t>
            </a:r>
            <a:r>
              <a:rPr lang="pt-BR" sz="1800" dirty="0" err="1"/>
              <a:t>Plank</a:t>
            </a:r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pPr algn="r"/>
            <a:r>
              <a:rPr lang="pt-BR" sz="1800" dirty="0"/>
              <a:t>São Paulo, 08 de agosto de 2018.</a:t>
            </a:r>
          </a:p>
        </p:txBody>
      </p:sp>
    </p:spTree>
    <p:extLst>
      <p:ext uri="{BB962C8B-B14F-4D97-AF65-F5344CB8AC3E}">
        <p14:creationId xmlns:p14="http://schemas.microsoft.com/office/powerpoint/2010/main" val="22823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[parceiros]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9B253-92D2-B341-A9BA-EFDE694D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16" y="2635746"/>
            <a:ext cx="8889760" cy="24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[próximos passos - 2018]</a:t>
            </a: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E2B9E669-66BC-AC4D-BFED-B232A2CA29A5}"/>
              </a:ext>
            </a:extLst>
          </p:cNvPr>
          <p:cNvSpPr txBox="1">
            <a:spLocks/>
          </p:cNvSpPr>
          <p:nvPr/>
        </p:nvSpPr>
        <p:spPr>
          <a:xfrm>
            <a:off x="1985963" y="1928817"/>
            <a:ext cx="8415337" cy="4557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Lançamento de mais 1 ou 2 relatórios;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Participação em 2 eventos;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Lançamento da Rede de Pesquisadores Parceiros!</a:t>
            </a:r>
          </a:p>
          <a:p>
            <a:pPr marL="476100" marR="0" lvl="1" indent="-234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Objetivo: produção, discussão e disseminação de conteúdo;</a:t>
            </a:r>
          </a:p>
          <a:p>
            <a:pPr marL="476100" marR="0" lvl="1" indent="-234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Participantes: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Klavika Light Plain" panose="02000506040000020004" pitchFamily="2" charset="77"/>
                <a:ea typeface="+mn-ea"/>
                <a:cs typeface="+mn-cs"/>
              </a:rPr>
              <a:t>Período para receber indicações (pesquisadores de diferentes áreas e regiões do Brasil);</a:t>
            </a:r>
          </a:p>
          <a:p>
            <a:pPr marL="825300" marR="0" lvl="2" indent="-16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Klavika Light Plain" panose="02000506040000020004" pitchFamily="2" charset="77"/>
                <a:ea typeface="+mn-ea"/>
                <a:cs typeface="+mn-cs"/>
              </a:rPr>
              <a:t>Definição feita em conjunto com o Conselho </a:t>
            </a:r>
            <a:r>
              <a:rPr lang="pt-BR" dirty="0">
                <a:solidFill>
                  <a:srgbClr val="636467"/>
                </a:solidFill>
              </a:rPr>
              <a:t>C</a:t>
            </a:r>
            <a:r>
              <a:rPr kumimoji="0" lang="pt-BR" sz="2000" b="0" i="0" u="none" strike="noStrike" kern="1200" cap="none" spc="0" normalizeH="0" baseline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Klavika Light Plain" panose="02000506040000020004" pitchFamily="2" charset="77"/>
                <a:ea typeface="+mn-ea"/>
                <a:cs typeface="+mn-cs"/>
              </a:rPr>
              <a:t>onsultivo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Klavika Light Plain" panose="02000506040000020004" pitchFamily="2" charset="77"/>
                <a:ea typeface="+mn-ea"/>
                <a:cs typeface="+mn-cs"/>
              </a:rPr>
              <a:t>*;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93E8FE-080C-DD4D-AE1C-69F85377EA7A}"/>
              </a:ext>
            </a:extLst>
          </p:cNvPr>
          <p:cNvSpPr/>
          <p:nvPr/>
        </p:nvSpPr>
        <p:spPr>
          <a:xfrm>
            <a:off x="8761006" y="6317252"/>
            <a:ext cx="145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Em definição.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03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3420C-526A-B54A-86EE-FC02ADA3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RELATÓRIOS DE POLÍTICA EDUCACIONAL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58BA90-DD6C-5149-83C2-A87AF50EE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160" y="4434589"/>
            <a:ext cx="6230675" cy="16557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Experiências Internacionais de Financiamento da Educação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Escola de Tempo Integral (em breve)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6577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95D52-47D5-2F4C-ADF4-B17F5971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Experiências Internacionais de Financiamento da Educação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1118ED-D786-8D4B-B88A-ADE191C5F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Autores: Tassia Cruz, Camila Farias, Eduardo Sá, Gabriela </a:t>
            </a:r>
            <a:r>
              <a:rPr lang="pt-BR" dirty="0" err="1">
                <a:solidFill>
                  <a:schemeClr val="tx1">
                    <a:lumMod val="75000"/>
                  </a:schemeClr>
                </a:solidFill>
              </a:rPr>
              <a:t>Cuconato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, Juliana Carvalho, Juliana Portella &amp; Yara Duque</a:t>
            </a:r>
          </a:p>
        </p:txBody>
      </p:sp>
    </p:spTree>
    <p:extLst>
      <p:ext uri="{BB962C8B-B14F-4D97-AF65-F5344CB8AC3E}">
        <p14:creationId xmlns:p14="http://schemas.microsoft.com/office/powerpoint/2010/main" val="269656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210235" y="1725373"/>
            <a:ext cx="9910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Estamos num momento-chave para o financiamento da educação brasileira. 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vigência do </a:t>
            </a:r>
            <a:r>
              <a:rPr lang="pt-BR" sz="2000" dirty="0" err="1"/>
              <a:t>Fundeb</a:t>
            </a:r>
            <a:r>
              <a:rPr lang="pt-BR" sz="2000" dirty="0"/>
              <a:t>, no formato que existe hoje, aproxima-se do fim.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Questões essenciais estão sendo discutidas – como a renovação do </a:t>
            </a:r>
            <a:r>
              <a:rPr lang="pt-BR" sz="2000" dirty="0" err="1"/>
              <a:t>Fundeb</a:t>
            </a:r>
            <a:r>
              <a:rPr lang="pt-BR" sz="2000" dirty="0"/>
              <a:t>, e os efeitos da EC 95/2016 – que terão impacto sobre o futuro dos recursos das redes educacionais na próxima década.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O aprendizado sobre diferentes sistemas de financiamento é primordial para identificar os potenciais benefícios e as problemáticas no desenho dos próximos capítulos do financiamento educacional do nosso país. </a:t>
            </a:r>
          </a:p>
        </p:txBody>
      </p:sp>
    </p:spTree>
    <p:extLst>
      <p:ext uri="{BB962C8B-B14F-4D97-AF65-F5344CB8AC3E}">
        <p14:creationId xmlns:p14="http://schemas.microsoft.com/office/powerpoint/2010/main" val="363006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Questão de análise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169894" y="1725373"/>
            <a:ext cx="9897035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Como deve ser a distribuição de recursos para estudantes de diferentes origens (sociais, econômicas, regionais etc.)?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Este relatório analisa </a:t>
            </a:r>
            <a:r>
              <a:rPr lang="pt-BR" sz="2000" u="sng" dirty="0"/>
              <a:t>seis</a:t>
            </a:r>
            <a:r>
              <a:rPr lang="pt-BR" sz="2000" dirty="0"/>
              <a:t> sistemas de financiamento ao redor do mundo: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Austrália, Chile, Coreia do Sul, México, Itália e Japão</a:t>
            </a:r>
            <a:r>
              <a:rPr lang="pt-BR" sz="2000" dirty="0"/>
              <a:t>.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i="1" dirty="0"/>
              <a:t>Ao apresentar exemplos internacionais, propomos que o Brasil reflita sobre a distribuição federativa dos recursos sem se espelhar em nenhum sistema específico, mas ponderando os resultados das experiências de outros lugares que avançaram em modelos semelhantes ou opostos ao sistema brasileiro. </a:t>
            </a:r>
          </a:p>
        </p:txBody>
      </p:sp>
    </p:spTree>
    <p:extLst>
      <p:ext uri="{BB962C8B-B14F-4D97-AF65-F5344CB8AC3E}">
        <p14:creationId xmlns:p14="http://schemas.microsoft.com/office/powerpoint/2010/main" val="18166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A3959-B55D-2F48-B781-D959CB3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4" y="751114"/>
            <a:ext cx="8267026" cy="342901"/>
          </a:xfrm>
        </p:spPr>
        <p:txBody>
          <a:bodyPr>
            <a:noAutofit/>
          </a:bodyPr>
          <a:lstStyle/>
          <a:p>
            <a:r>
              <a:rPr lang="pt-BR" b="1" dirty="0"/>
              <a:t>Financiamento da educação nos países comparados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17BB81C0-8334-0C4C-984E-3739FE37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0" y="6312342"/>
            <a:ext cx="8255000" cy="63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2849FB-B335-AF47-BE2D-A7DD16F12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051" y="1645919"/>
            <a:ext cx="10495090" cy="42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Aprendizados para o Brasil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10194-2520-F44A-9F07-1C7CBBD8D2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6251" y="2658797"/>
            <a:ext cx="6131660" cy="3530991"/>
          </a:xfrm>
          <a:prstGeom prst="rect">
            <a:avLst/>
          </a:prstGeom>
        </p:spPr>
      </p:pic>
      <p:pic>
        <p:nvPicPr>
          <p:cNvPr id="7" name="Imagem 18">
            <a:extLst>
              <a:ext uri="{FF2B5EF4-FFF2-40B4-BE49-F238E27FC236}">
                <a16:creationId xmlns:a16="http://schemas.microsoft.com/office/drawing/2014/main" id="{DFDB922B-C74B-6F46-8849-FAC891F9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28" y="3547352"/>
            <a:ext cx="171449" cy="274320"/>
          </a:xfrm>
          <a:prstGeom prst="rect">
            <a:avLst/>
          </a:prstGeom>
        </p:spPr>
      </p:pic>
      <p:pic>
        <p:nvPicPr>
          <p:cNvPr id="8" name="Imagem 30">
            <a:extLst>
              <a:ext uri="{FF2B5EF4-FFF2-40B4-BE49-F238E27FC236}">
                <a16:creationId xmlns:a16="http://schemas.microsoft.com/office/drawing/2014/main" id="{767DCBAD-C3D7-4E4D-A68C-0581180E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54" y="3684512"/>
            <a:ext cx="171449" cy="274320"/>
          </a:xfrm>
          <a:prstGeom prst="rect">
            <a:avLst/>
          </a:prstGeom>
        </p:spPr>
      </p:pic>
      <p:pic>
        <p:nvPicPr>
          <p:cNvPr id="9" name="Imagem 32">
            <a:extLst>
              <a:ext uri="{FF2B5EF4-FFF2-40B4-BE49-F238E27FC236}">
                <a16:creationId xmlns:a16="http://schemas.microsoft.com/office/drawing/2014/main" id="{739E135D-4A6C-CE41-BD64-7B14B5DD2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99" y="5373288"/>
            <a:ext cx="171450" cy="274320"/>
          </a:xfrm>
          <a:prstGeom prst="rect">
            <a:avLst/>
          </a:prstGeom>
        </p:spPr>
      </p:pic>
      <p:pic>
        <p:nvPicPr>
          <p:cNvPr id="11" name="Imagem 34">
            <a:extLst>
              <a:ext uri="{FF2B5EF4-FFF2-40B4-BE49-F238E27FC236}">
                <a16:creationId xmlns:a16="http://schemas.microsoft.com/office/drawing/2014/main" id="{D9AD22F5-3178-2544-9A10-2951E4622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885" y="5258988"/>
            <a:ext cx="171450" cy="274320"/>
          </a:xfrm>
          <a:prstGeom prst="rect">
            <a:avLst/>
          </a:prstGeom>
        </p:spPr>
      </p:pic>
      <p:pic>
        <p:nvPicPr>
          <p:cNvPr id="13" name="Imagem 36">
            <a:extLst>
              <a:ext uri="{FF2B5EF4-FFF2-40B4-BE49-F238E27FC236}">
                <a16:creationId xmlns:a16="http://schemas.microsoft.com/office/drawing/2014/main" id="{665AA8E2-B955-7D4E-B3B7-44193FF20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363" y="3654634"/>
            <a:ext cx="171450" cy="274320"/>
          </a:xfrm>
          <a:prstGeom prst="rect">
            <a:avLst/>
          </a:prstGeom>
        </p:spPr>
      </p:pic>
      <p:pic>
        <p:nvPicPr>
          <p:cNvPr id="14" name="Imagem 35">
            <a:extLst>
              <a:ext uri="{FF2B5EF4-FFF2-40B4-BE49-F238E27FC236}">
                <a16:creationId xmlns:a16="http://schemas.microsoft.com/office/drawing/2014/main" id="{065F1965-05DC-8948-BE72-7EF787D20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866" y="3999611"/>
            <a:ext cx="171450" cy="27432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7F7C0E-FA9B-0643-96B6-F3F166CCE7B1}"/>
              </a:ext>
            </a:extLst>
          </p:cNvPr>
          <p:cNvSpPr/>
          <p:nvPr/>
        </p:nvSpPr>
        <p:spPr>
          <a:xfrm>
            <a:off x="9132676" y="4863438"/>
            <a:ext cx="2472653" cy="146423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2"/>
                </a:solidFill>
              </a:rPr>
              <a:t>Austrália</a:t>
            </a:r>
          </a:p>
          <a:p>
            <a:pPr lvl="0" algn="ctr"/>
            <a:r>
              <a:rPr lang="pt-BR" sz="2000" dirty="0"/>
              <a:t>Indicadores para definir a distribuição dos recursos.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C1F1D04-390F-6749-859B-D1AA9DADD41B}"/>
              </a:ext>
            </a:extLst>
          </p:cNvPr>
          <p:cNvSpPr/>
          <p:nvPr/>
        </p:nvSpPr>
        <p:spPr>
          <a:xfrm>
            <a:off x="9293839" y="3200141"/>
            <a:ext cx="2560754" cy="1123712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6"/>
                </a:solidFill>
              </a:rPr>
              <a:t>Japão</a:t>
            </a:r>
          </a:p>
          <a:p>
            <a:pPr lvl="0" algn="ctr"/>
            <a:r>
              <a:rPr lang="pt-BR" sz="2000" dirty="0"/>
              <a:t>Priorização de professores.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CE57C6-092D-BA4F-A3DD-F7FAC3F8C0A4}"/>
              </a:ext>
            </a:extLst>
          </p:cNvPr>
          <p:cNvSpPr/>
          <p:nvPr/>
        </p:nvSpPr>
        <p:spPr>
          <a:xfrm>
            <a:off x="8322266" y="1529243"/>
            <a:ext cx="2560754" cy="146423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1"/>
                </a:solidFill>
              </a:rPr>
              <a:t>Coréia do Sul</a:t>
            </a:r>
          </a:p>
          <a:p>
            <a:pPr lvl="0" algn="ctr"/>
            <a:r>
              <a:rPr lang="pt-BR" sz="2000" dirty="0"/>
              <a:t>Distribuição de professores para equidade.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7691B6-351A-BC4B-AB41-48338E7F456B}"/>
              </a:ext>
            </a:extLst>
          </p:cNvPr>
          <p:cNvSpPr/>
          <p:nvPr/>
        </p:nvSpPr>
        <p:spPr>
          <a:xfrm>
            <a:off x="1152290" y="4975868"/>
            <a:ext cx="2472653" cy="146423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2"/>
                </a:solidFill>
              </a:rPr>
              <a:t>Chile</a:t>
            </a:r>
          </a:p>
          <a:p>
            <a:pPr lvl="0" algn="ctr"/>
            <a:r>
              <a:rPr lang="pt-BR" sz="2000" dirty="0"/>
              <a:t>Discricionariedade exige fortalecimento dos entes.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1252669" y="1529243"/>
            <a:ext cx="2560754" cy="146423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1"/>
                </a:solidFill>
              </a:rPr>
              <a:t>Itália</a:t>
            </a:r>
          </a:p>
          <a:p>
            <a:pPr lvl="0" algn="ctr"/>
            <a:r>
              <a:rPr lang="pt-BR" sz="2000" dirty="0"/>
              <a:t>Equilíbrio entre governo central e governos locais.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538ED2-C1C1-4340-8273-94D78F0D943A}"/>
              </a:ext>
            </a:extLst>
          </p:cNvPr>
          <p:cNvSpPr/>
          <p:nvPr/>
        </p:nvSpPr>
        <p:spPr>
          <a:xfrm>
            <a:off x="262533" y="3225291"/>
            <a:ext cx="2560754" cy="146423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accent4"/>
                </a:solidFill>
              </a:rPr>
              <a:t>México</a:t>
            </a:r>
          </a:p>
          <a:p>
            <a:pPr lvl="0" algn="ctr"/>
            <a:r>
              <a:rPr lang="pt-BR" sz="2000" dirty="0"/>
              <a:t>Articulação e cooperação entre os entes federativos .</a:t>
            </a:r>
          </a:p>
        </p:txBody>
      </p:sp>
    </p:spTree>
    <p:extLst>
      <p:ext uri="{BB962C8B-B14F-4D97-AF65-F5344CB8AC3E}">
        <p14:creationId xmlns:p14="http://schemas.microsoft.com/office/powerpoint/2010/main" val="65450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E2596-AB4C-B34A-84E1-EBB6C2DF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 de tempo integral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FFEC67-CDFD-8E40-89C1-6F8F511C0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Autores: Tassia Cruz &amp; Gabriela </a:t>
            </a:r>
            <a:r>
              <a:rPr lang="pt-BR" dirty="0" err="1"/>
              <a:t>Cuconato</a:t>
            </a:r>
            <a:r>
              <a:rPr lang="pt-BR" dirty="0"/>
              <a:t> (em breve)</a:t>
            </a:r>
          </a:p>
        </p:txBody>
      </p:sp>
    </p:spTree>
    <p:extLst>
      <p:ext uri="{BB962C8B-B14F-4D97-AF65-F5344CB8AC3E}">
        <p14:creationId xmlns:p14="http://schemas.microsoft.com/office/powerpoint/2010/main" val="143329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986453" y="1429951"/>
            <a:ext cx="8215373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pt-BR" sz="2600" b="1" dirty="0"/>
              <a:t>A escola em tempo integral encontra-se no centro do debate da educação brasileira:</a:t>
            </a:r>
          </a:p>
        </p:txBody>
      </p:sp>
      <p:graphicFrame>
        <p:nvGraphicFramePr>
          <p:cNvPr id="7" name="Diagrama 1">
            <a:extLst>
              <a:ext uri="{FF2B5EF4-FFF2-40B4-BE49-F238E27FC236}">
                <a16:creationId xmlns:a16="http://schemas.microsoft.com/office/drawing/2014/main" id="{C61781DE-DE7E-714D-995F-E2849851C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177528"/>
              </p:ext>
            </p:extLst>
          </p:nvPr>
        </p:nvGraphicFramePr>
        <p:xfrm>
          <a:off x="0" y="2386816"/>
          <a:ext cx="12192000" cy="472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43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3">
            <a:extLst>
              <a:ext uri="{FF2B5EF4-FFF2-40B4-BE49-F238E27FC236}">
                <a16:creationId xmlns:a16="http://schemas.microsoft.com/office/drawing/2014/main" id="{4DD64881-7FB7-8A42-B70D-1758EF32D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67056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2C20630-057F-984F-A45D-89F0A08A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796" y="1613540"/>
            <a:ext cx="8920078" cy="3054839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Nosso objetivo é </a:t>
            </a:r>
            <a:r>
              <a:rPr lang="pt-BR" b="1" u="sng" dirty="0"/>
              <a:t>aproximar o conhecimento técnico e científico dos poderes executivo e legislativo</a:t>
            </a:r>
            <a:r>
              <a:rPr lang="pt-BR" dirty="0"/>
              <a:t>, interpretando evidências de acordo com as necessidades desses atores e </a:t>
            </a:r>
            <a:r>
              <a:rPr lang="pt-BR" b="1" u="sng" dirty="0"/>
              <a:t>incluindo diferentes pontos de vista no processo democrático de debate</a:t>
            </a:r>
            <a:r>
              <a:rPr lang="pt-BR" dirty="0"/>
              <a:t> sobre políticas públicas.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B36283-4FD9-304D-A2B0-21A8DB48A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8459" y="5190893"/>
            <a:ext cx="1621972" cy="376238"/>
          </a:xfrm>
        </p:spPr>
        <p:txBody>
          <a:bodyPr anchor="ctr"/>
          <a:lstStyle/>
          <a:p>
            <a:r>
              <a:rPr lang="pt-BR" b="1" dirty="0"/>
              <a:t>EQUIPE D</a:t>
            </a:r>
            <a:r>
              <a:rPr lang="pt-BR" b="1" baseline="30000" dirty="0"/>
              <a:t>3</a:t>
            </a:r>
            <a:r>
              <a:rPr lang="pt-BR" b="1" dirty="0"/>
              <a:t>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0300BE-1BC5-0A48-B178-374158429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83" y="430244"/>
            <a:ext cx="1088592" cy="9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0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Relatório D3E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223682" y="1725373"/>
            <a:ext cx="9883589" cy="290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200" b="1" dirty="0"/>
              <a:t>Questionamos se — e sob quais condições — um aumento da carga horária de aula de fato melhora o aprendizado dos estudantes e o desempenho das redes de ensino.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200" b="1" dirty="0"/>
              <a:t>Este relatório se atém a seis modelos de escolas em tempo integral:</a:t>
            </a:r>
          </a:p>
          <a:p>
            <a:pPr marL="971550" lvl="1" indent="-5143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endParaRPr lang="pt-BR" sz="22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98" y="4024592"/>
            <a:ext cx="1647825" cy="1847850"/>
          </a:xfrm>
          <a:prstGeom prst="rect">
            <a:avLst/>
          </a:prstGeom>
        </p:spPr>
      </p:pic>
      <p:pic>
        <p:nvPicPr>
          <p:cNvPr id="5" name="Imagem 32">
            <a:extLst>
              <a:ext uri="{FF2B5EF4-FFF2-40B4-BE49-F238E27FC236}">
                <a16:creationId xmlns:a16="http://schemas.microsoft.com/office/drawing/2014/main" id="{739E135D-4A6C-CE41-BD64-7B14B5DD2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52" y="4674197"/>
            <a:ext cx="171450" cy="274320"/>
          </a:xfrm>
          <a:prstGeom prst="rect">
            <a:avLst/>
          </a:prstGeom>
        </p:spPr>
      </p:pic>
      <p:pic>
        <p:nvPicPr>
          <p:cNvPr id="7" name="Imagem 18">
            <a:extLst>
              <a:ext uri="{FF2B5EF4-FFF2-40B4-BE49-F238E27FC236}">
                <a16:creationId xmlns:a16="http://schemas.microsoft.com/office/drawing/2014/main" id="{DFDB922B-C74B-6F46-8849-FAC891F9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339" y="4399877"/>
            <a:ext cx="171449" cy="274320"/>
          </a:xfrm>
          <a:prstGeom prst="rect">
            <a:avLst/>
          </a:prstGeom>
        </p:spPr>
      </p:pic>
      <p:pic>
        <p:nvPicPr>
          <p:cNvPr id="8" name="Imagem 35">
            <a:extLst>
              <a:ext uri="{FF2B5EF4-FFF2-40B4-BE49-F238E27FC236}">
                <a16:creationId xmlns:a16="http://schemas.microsoft.com/office/drawing/2014/main" id="{065F1965-05DC-8948-BE72-7EF787D20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360" y="4972362"/>
            <a:ext cx="171450" cy="274320"/>
          </a:xfrm>
          <a:prstGeom prst="rect">
            <a:avLst/>
          </a:prstGeom>
        </p:spPr>
      </p:pic>
      <p:pic>
        <p:nvPicPr>
          <p:cNvPr id="9" name="Imagem 36">
            <a:extLst>
              <a:ext uri="{FF2B5EF4-FFF2-40B4-BE49-F238E27FC236}">
                <a16:creationId xmlns:a16="http://schemas.microsoft.com/office/drawing/2014/main" id="{665AA8E2-B955-7D4E-B3B7-44193FF20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296" y="4826678"/>
            <a:ext cx="171450" cy="27432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6668339" y="3933946"/>
            <a:ext cx="2560754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1"/>
                </a:solidFill>
              </a:rPr>
              <a:t>Pernambuco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6803744" y="4590020"/>
            <a:ext cx="2560754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2"/>
                </a:solidFill>
              </a:rPr>
              <a:t>Rio de Janeiro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6270810" y="5094998"/>
            <a:ext cx="2560754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6"/>
                </a:solidFill>
              </a:rPr>
              <a:t>Uruguai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4107585" y="5032694"/>
            <a:ext cx="2560754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4"/>
                </a:solidFill>
              </a:rPr>
              <a:t>Chile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BEDAFB8-BD0A-F84F-8DA7-5E00C47F206F}"/>
              </a:ext>
            </a:extLst>
          </p:cNvPr>
          <p:cNvSpPr/>
          <p:nvPr/>
        </p:nvSpPr>
        <p:spPr>
          <a:xfrm>
            <a:off x="3696641" y="4263028"/>
            <a:ext cx="2560754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44408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Aprendizados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986453" y="1725373"/>
            <a:ext cx="8215373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Neste relatório, mostramos que os resultados de estudos sobre escolas em tempo integral não são necessariamente positivos. 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De modo geral, apenas a ampliação da jornada diária não é suficiente para uma mudança significativa no desempenho dos alunos.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aumento da carga horária, </a:t>
            </a:r>
            <a:r>
              <a:rPr lang="pt-BR" sz="2000" u="sng" dirty="0"/>
              <a:t>se não é acompanhado por outras mudanças</a:t>
            </a:r>
            <a:r>
              <a:rPr lang="pt-BR" sz="2000" dirty="0"/>
              <a:t>, também não causa uma mudança expressiva nas taxas de aprovação e evasão.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347663">
              <a:lnSpc>
                <a:spcPct val="120000"/>
              </a:lnSpc>
            </a:pPr>
            <a:r>
              <a:rPr lang="pt-BR" sz="2000" b="1" dirty="0"/>
              <a:t>Por que, em diversos programas, não são observadas melhorias no desempenho escolar a partir do aumento no tempo de aula?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512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Aprendizados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995082" y="1725373"/>
            <a:ext cx="1023321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Falta de recursos, para professores e coordenadores, e inadequação do espaço físico escolar para tal aumento no tempo. 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crescimento do tamanho das turmas e a utilização de professores sem experiência docente no </a:t>
            </a:r>
            <a:r>
              <a:rPr lang="pt-BR" sz="2000" dirty="0" err="1"/>
              <a:t>contra-turno</a:t>
            </a:r>
            <a:r>
              <a:rPr lang="pt-BR" sz="2000" dirty="0"/>
              <a:t> podem também ser responsáveis pelos resultados pouco animadores. 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As atividades implementadas no tempo extra são essenciais para determinar o sucesso do tempo extra.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b="1" dirty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1" dirty="0"/>
              <a:t>Os resultados das escolas de tempo integral muitas vezes pioram no curto prazo. 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Ajustes podem ser necessários para que o sistema proporcione resultados positivos no médio e longo prazos.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9515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Aprendizados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169895" y="1725373"/>
            <a:ext cx="10448364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pt-BR" sz="2400" b="1" dirty="0"/>
              <a:t>Por outro lado, os programas em tempo integral podem produzir diversos resultados difíceis de mensurar, mas que impactam positivamente a sociedade.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1100" b="1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pt-BR" sz="2000" dirty="0"/>
              <a:t>Por exemplo: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Auxiliar alunos com pior desempenho a permanecerem mais tempo na escola,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Oferecer melhores condições de suporte a alunos de áreas rurais ou alunos em desvantagem socioeconômica,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Diminuir as taxas de gravidez adolescente e de criminalidade,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Incentivar hábitos saudáveis, como de alimentação, higiene, e sociabilidade, ou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Possibilitar aos pais dos alunos um tempo maior para trabalhar.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2000" b="1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4849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Aprendizados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DC861-92AC-C24E-8EEF-5FB1F17E86AF}"/>
              </a:ext>
            </a:extLst>
          </p:cNvPr>
          <p:cNvSpPr/>
          <p:nvPr/>
        </p:nvSpPr>
        <p:spPr>
          <a:xfrm>
            <a:off x="1169895" y="1725373"/>
            <a:ext cx="1015253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pt-BR" sz="2000" b="1" dirty="0"/>
              <a:t>Por outro lado, os programas em tempo integral podem produzir diversos resultados difíceis de mensurar, mas que impactam positivamente a sociedade.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1100" b="1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pt-BR" sz="2000" dirty="0"/>
              <a:t>Por exemplo: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Auxiliar alunos com pior desempenho a permanecerem mais tempo na escola,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Oferecer melhores condições de suporte a alunos de áreas rurais ou alunos em desvantagem socioeconômica,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Diminuir as taxas de gravidez adolescente e de criminalidade,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Incentivar hábitos saudáveis, como de alimentação, higiene, e sociabilidade, ou </a:t>
            </a:r>
          </a:p>
          <a:p>
            <a:pPr marL="400050" indent="-400050">
              <a:lnSpc>
                <a:spcPct val="120000"/>
              </a:lnSpc>
              <a:buClr>
                <a:schemeClr val="accent2"/>
              </a:buClr>
              <a:buFont typeface="+mj-lt"/>
              <a:buAutoNum type="romanLcPeriod"/>
            </a:pPr>
            <a:r>
              <a:rPr lang="pt-BR" sz="2000" dirty="0"/>
              <a:t>Possibilitar aos pais dos alunos um tempo maior para trabalhar.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2000" b="1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endParaRPr lang="pt-BR" sz="2000" b="1" dirty="0"/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2F532957-33B6-3B49-9B5E-03C95FE31CAC}"/>
              </a:ext>
            </a:extLst>
          </p:cNvPr>
          <p:cNvSpPr txBox="1"/>
          <p:nvPr/>
        </p:nvSpPr>
        <p:spPr>
          <a:xfrm>
            <a:off x="941294" y="1725373"/>
            <a:ext cx="10757647" cy="3841709"/>
          </a:xfrm>
          <a:prstGeom prst="roundRect">
            <a:avLst>
              <a:gd name="adj" fmla="val 11826"/>
            </a:avLst>
          </a:prstGeom>
          <a:solidFill>
            <a:schemeClr val="bg2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2400" b="1" i="1" dirty="0">
                <a:solidFill>
                  <a:schemeClr val="accent2">
                    <a:lumMod val="75000"/>
                  </a:schemeClr>
                </a:solidFill>
              </a:rPr>
              <a:t>A questão essencial para o formulador de políticas públicas deve ser, portanto, analisar se a melhor política para atingir tais objetivos é, de fato, aumentar o tempo escolar. Ou se outras políticas de menor custo poderiam ser mais eficazes.</a:t>
            </a:r>
          </a:p>
        </p:txBody>
      </p:sp>
    </p:spTree>
    <p:extLst>
      <p:ext uri="{BB962C8B-B14F-4D97-AF65-F5344CB8AC3E}">
        <p14:creationId xmlns:p14="http://schemas.microsoft.com/office/powerpoint/2010/main" val="214214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245DB99-EFE4-6E42-9047-8A4F87D3C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[</a:t>
            </a:r>
            <a:r>
              <a:rPr lang="pt-BR" dirty="0"/>
              <a:t> </a:t>
            </a:r>
            <a:r>
              <a:rPr lang="pt-BR" b="0" dirty="0"/>
              <a:t>Obrigado!</a:t>
            </a:r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20F80C-C075-944E-8D6F-AB8D7D491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7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[a questão]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66A58-7B43-1D4F-B7C2-F690843C410C}"/>
              </a:ext>
            </a:extLst>
          </p:cNvPr>
          <p:cNvSpPr txBox="1"/>
          <p:nvPr/>
        </p:nvSpPr>
        <p:spPr>
          <a:xfrm>
            <a:off x="2286000" y="2906068"/>
            <a:ext cx="968828" cy="625855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EAE82-1C2A-E549-A344-5E5CA0F8D083}"/>
              </a:ext>
            </a:extLst>
          </p:cNvPr>
          <p:cNvSpPr txBox="1"/>
          <p:nvPr/>
        </p:nvSpPr>
        <p:spPr>
          <a:xfrm>
            <a:off x="8750422" y="2816223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DESENHO DE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E02F9-2ABC-8740-8A2B-93737BD7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88" y="1617824"/>
            <a:ext cx="979861" cy="9319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73700B-0A02-0943-84D4-04D0C7B5F21E}"/>
              </a:ext>
            </a:extLst>
          </p:cNvPr>
          <p:cNvGrpSpPr>
            <a:grpSpLocks noChangeAspect="1"/>
          </p:cNvGrpSpPr>
          <p:nvPr/>
        </p:nvGrpSpPr>
        <p:grpSpPr>
          <a:xfrm>
            <a:off x="8647035" y="1750154"/>
            <a:ext cx="1242609" cy="931957"/>
            <a:chOff x="8647035" y="2128106"/>
            <a:chExt cx="1242609" cy="9319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E13D1E-B8C7-D74C-963A-CA56D4B25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7035" y="2128106"/>
              <a:ext cx="1242609" cy="9319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437A4-B406-F94A-BBA2-7B7BF0CD360E}"/>
                </a:ext>
              </a:extLst>
            </p:cNvPr>
            <p:cNvSpPr/>
            <p:nvPr/>
          </p:nvSpPr>
          <p:spPr>
            <a:xfrm>
              <a:off x="8647035" y="2710543"/>
              <a:ext cx="103387" cy="21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4A2F82-66C4-3049-8E7C-F53DE0B8FC81}"/>
              </a:ext>
            </a:extLst>
          </p:cNvPr>
          <p:cNvCxnSpPr>
            <a:cxnSpLocks/>
          </p:cNvCxnSpPr>
          <p:nvPr/>
        </p:nvCxnSpPr>
        <p:spPr>
          <a:xfrm flipV="1">
            <a:off x="3767328" y="3140764"/>
            <a:ext cx="4559808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A953E4E0-3996-A44F-A494-ACF82DC0E4A5}"/>
              </a:ext>
            </a:extLst>
          </p:cNvPr>
          <p:cNvSpPr txBox="1">
            <a:spLocks/>
          </p:cNvSpPr>
          <p:nvPr/>
        </p:nvSpPr>
        <p:spPr>
          <a:xfrm>
            <a:off x="4023360" y="2489435"/>
            <a:ext cx="4037428" cy="5906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Distância entre o conhecimento técnico/científico e agentes  públicos.</a:t>
            </a:r>
          </a:p>
        </p:txBody>
      </p:sp>
    </p:spTree>
    <p:extLst>
      <p:ext uri="{BB962C8B-B14F-4D97-AF65-F5344CB8AC3E}">
        <p14:creationId xmlns:p14="http://schemas.microsoft.com/office/powerpoint/2010/main" val="64055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[a questão]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66A58-7B43-1D4F-B7C2-F690843C410C}"/>
              </a:ext>
            </a:extLst>
          </p:cNvPr>
          <p:cNvSpPr txBox="1"/>
          <p:nvPr/>
        </p:nvSpPr>
        <p:spPr>
          <a:xfrm>
            <a:off x="2286000" y="2906068"/>
            <a:ext cx="968828" cy="625855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EAE82-1C2A-E549-A344-5E5CA0F8D083}"/>
              </a:ext>
            </a:extLst>
          </p:cNvPr>
          <p:cNvSpPr txBox="1"/>
          <p:nvPr/>
        </p:nvSpPr>
        <p:spPr>
          <a:xfrm>
            <a:off x="8750422" y="2816223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DESENHO DE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E02F9-2ABC-8740-8A2B-93737BD7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88" y="1617824"/>
            <a:ext cx="979861" cy="9319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73700B-0A02-0943-84D4-04D0C7B5F21E}"/>
              </a:ext>
            </a:extLst>
          </p:cNvPr>
          <p:cNvGrpSpPr>
            <a:grpSpLocks noChangeAspect="1"/>
          </p:cNvGrpSpPr>
          <p:nvPr/>
        </p:nvGrpSpPr>
        <p:grpSpPr>
          <a:xfrm>
            <a:off x="8647035" y="1750154"/>
            <a:ext cx="1242609" cy="931957"/>
            <a:chOff x="8647035" y="2128106"/>
            <a:chExt cx="1242609" cy="9319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E13D1E-B8C7-D74C-963A-CA56D4B25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7035" y="2128106"/>
              <a:ext cx="1242609" cy="9319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437A4-B406-F94A-BBA2-7B7BF0CD360E}"/>
                </a:ext>
              </a:extLst>
            </p:cNvPr>
            <p:cNvSpPr/>
            <p:nvPr/>
          </p:nvSpPr>
          <p:spPr>
            <a:xfrm>
              <a:off x="8647035" y="2710543"/>
              <a:ext cx="103387" cy="21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E19CD4-C291-5F49-94D5-7A2C07C2710B}"/>
              </a:ext>
            </a:extLst>
          </p:cNvPr>
          <p:cNvCxnSpPr>
            <a:cxnSpLocks/>
          </p:cNvCxnSpPr>
          <p:nvPr/>
        </p:nvCxnSpPr>
        <p:spPr>
          <a:xfrm flipV="1">
            <a:off x="3767328" y="3140764"/>
            <a:ext cx="4559808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98E7D381-223A-3546-93B0-2BB9036D6B3A}"/>
              </a:ext>
            </a:extLst>
          </p:cNvPr>
          <p:cNvSpPr txBox="1">
            <a:spLocks/>
          </p:cNvSpPr>
          <p:nvPr/>
        </p:nvSpPr>
        <p:spPr>
          <a:xfrm>
            <a:off x="4358640" y="3935685"/>
            <a:ext cx="3377184" cy="5906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 isso acontece?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8C5E5DC8-5E86-0E4C-B73E-7B195E3A3315}"/>
              </a:ext>
            </a:extLst>
          </p:cNvPr>
          <p:cNvSpPr txBox="1">
            <a:spLocks/>
          </p:cNvSpPr>
          <p:nvPr/>
        </p:nvSpPr>
        <p:spPr>
          <a:xfrm>
            <a:off x="1370921" y="4550332"/>
            <a:ext cx="3286423" cy="12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Conhecimentos específicos, sem </a:t>
            </a:r>
            <a:r>
              <a:rPr kumimoji="0" lang="pt-BR" sz="1600" b="1" i="0" u="none" strike="noStrike" kern="1200" cap="none" spc="0" normalizeH="0" baseline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implicações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claras de políticas públicas</a:t>
            </a:r>
            <a:r>
              <a:rPr lang="pt-BR" sz="1600" noProof="0" dirty="0">
                <a:solidFill>
                  <a:srgbClr val="636467"/>
                </a:solidFill>
                <a:latin typeface="Calibri"/>
              </a:rPr>
              <a:t>;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Formato não amigável: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termos técnicos, outras línguas;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Dificuldades no acesso: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artigos caros e/ou indisponíveis.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1E5BE06F-052A-EC44-B713-298E1AD57FD3}"/>
              </a:ext>
            </a:extLst>
          </p:cNvPr>
          <p:cNvSpPr txBox="1">
            <a:spLocks/>
          </p:cNvSpPr>
          <p:nvPr/>
        </p:nvSpPr>
        <p:spPr>
          <a:xfrm>
            <a:off x="7365132" y="4550332"/>
            <a:ext cx="3023617" cy="12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Dificuldade de se aprofundar em temas específicos;</a:t>
            </a:r>
          </a:p>
          <a:p>
            <a:pPr lvl="0">
              <a:defRPr/>
            </a:pPr>
            <a:r>
              <a:rPr lang="pt-BR" sz="1600" dirty="0">
                <a:solidFill>
                  <a:srgbClr val="636467"/>
                </a:solidFill>
              </a:rPr>
              <a:t>Interesses políticos conflitantes;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Tempo: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Necessidade de tomar decisões rapidamente.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F5E11E1C-B79B-2E4D-A8C0-9D174ABA4311}"/>
              </a:ext>
            </a:extLst>
          </p:cNvPr>
          <p:cNvSpPr txBox="1">
            <a:spLocks/>
          </p:cNvSpPr>
          <p:nvPr/>
        </p:nvSpPr>
        <p:spPr>
          <a:xfrm>
            <a:off x="4023360" y="2489435"/>
            <a:ext cx="4037428" cy="5906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00" indent="-234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5300" indent="-1629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Tx/>
              <a:buChar char="-"/>
              <a:defRPr sz="20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3pPr>
            <a:lvl4pPr marL="8316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Klavika Light Plain" panose="0200050604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Distância entre o conhecimento técnico/científico e agentes  públicos.</a:t>
            </a:r>
          </a:p>
        </p:txBody>
      </p:sp>
    </p:spTree>
    <p:extLst>
      <p:ext uri="{BB962C8B-B14F-4D97-AF65-F5344CB8AC3E}">
        <p14:creationId xmlns:p14="http://schemas.microsoft.com/office/powerpoint/2010/main" val="28857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C20630-057F-984F-A45D-89F0A08A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B36283-4FD9-304D-A2B0-21A8DB48A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FULANO DE TAL,</a:t>
            </a:r>
          </a:p>
          <a:p>
            <a:r>
              <a:rPr lang="pt-BR" dirty="0" err="1"/>
              <a:t>Minstro</a:t>
            </a:r>
            <a:r>
              <a:rPr lang="pt-BR" dirty="0"/>
              <a:t> da Educação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AA51EA-1250-A64D-BD47-176CD961C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64D71-4711-8A4B-A54E-1C35CA6173CA}"/>
              </a:ext>
            </a:extLst>
          </p:cNvPr>
          <p:cNvSpPr/>
          <p:nvPr/>
        </p:nvSpPr>
        <p:spPr>
          <a:xfrm>
            <a:off x="0" y="0"/>
            <a:ext cx="12192000" cy="667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7D4890-E996-9B49-9CC9-425758A27BC4}"/>
              </a:ext>
            </a:extLst>
          </p:cNvPr>
          <p:cNvGrpSpPr>
            <a:grpSpLocks noChangeAspect="1"/>
          </p:cNvGrpSpPr>
          <p:nvPr/>
        </p:nvGrpSpPr>
        <p:grpSpPr>
          <a:xfrm>
            <a:off x="1651104" y="3002"/>
            <a:ext cx="8889792" cy="6667566"/>
            <a:chOff x="52193" y="0"/>
            <a:chExt cx="12115031" cy="90865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1D9B9E-B438-B942-A82B-25D4EADD70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6549774"/>
              <a:ext cx="12115031" cy="25368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66EB16-E925-7143-B193-9D0DC61AA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0"/>
              <a:ext cx="12115031" cy="65497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853284-5E11-1D4B-B83F-0CE0A00080AF}"/>
              </a:ext>
            </a:extLst>
          </p:cNvPr>
          <p:cNvSpPr txBox="1"/>
          <p:nvPr/>
        </p:nvSpPr>
        <p:spPr>
          <a:xfrm>
            <a:off x="7041366" y="5651018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POÍTICA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B0EF7-2B44-9449-A12F-EF863BC4C974}"/>
              </a:ext>
            </a:extLst>
          </p:cNvPr>
          <p:cNvSpPr txBox="1"/>
          <p:nvPr/>
        </p:nvSpPr>
        <p:spPr>
          <a:xfrm>
            <a:off x="3822874" y="5683282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ANÁLISE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A67BF9-FC87-E647-BB3C-5188442D359C}"/>
              </a:ext>
            </a:extLst>
          </p:cNvPr>
          <p:cNvSpPr/>
          <p:nvPr/>
        </p:nvSpPr>
        <p:spPr>
          <a:xfrm>
            <a:off x="3374592" y="727116"/>
            <a:ext cx="5303520" cy="49609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4E0CD-F996-A648-98F4-268AF39148FE}"/>
              </a:ext>
            </a:extLst>
          </p:cNvPr>
          <p:cNvSpPr/>
          <p:nvPr/>
        </p:nvSpPr>
        <p:spPr>
          <a:xfrm rot="2743514">
            <a:off x="7173930" y="973069"/>
            <a:ext cx="525898" cy="18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76B8A1-49C7-D64E-89A8-F534168FD233}"/>
              </a:ext>
            </a:extLst>
          </p:cNvPr>
          <p:cNvSpPr/>
          <p:nvPr/>
        </p:nvSpPr>
        <p:spPr>
          <a:xfrm rot="2743514">
            <a:off x="7326330" y="1125469"/>
            <a:ext cx="525898" cy="18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D536B9-E169-2E4C-A11B-476DF9305093}"/>
              </a:ext>
            </a:extLst>
          </p:cNvPr>
          <p:cNvSpPr/>
          <p:nvPr/>
        </p:nvSpPr>
        <p:spPr>
          <a:xfrm rot="2743514">
            <a:off x="4424420" y="1209464"/>
            <a:ext cx="525898" cy="18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1231FA-7CA9-8445-BA51-5413DE00B551}"/>
              </a:ext>
            </a:extLst>
          </p:cNvPr>
          <p:cNvSpPr/>
          <p:nvPr/>
        </p:nvSpPr>
        <p:spPr>
          <a:xfrm rot="5400000">
            <a:off x="3193760" y="3388424"/>
            <a:ext cx="525898" cy="18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4A2C7-5694-2444-A980-13DE68FA9E10}"/>
              </a:ext>
            </a:extLst>
          </p:cNvPr>
          <p:cNvSpPr/>
          <p:nvPr/>
        </p:nvSpPr>
        <p:spPr>
          <a:xfrm rot="5400000">
            <a:off x="8020095" y="2510857"/>
            <a:ext cx="6672651" cy="164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405654-1C75-1449-90B4-2F2ABF0CE43B}"/>
              </a:ext>
            </a:extLst>
          </p:cNvPr>
          <p:cNvSpPr txBox="1"/>
          <p:nvPr/>
        </p:nvSpPr>
        <p:spPr>
          <a:xfrm>
            <a:off x="2279904" y="3119428"/>
            <a:ext cx="968828" cy="625855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GERAÇÃO DE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8BE4C-3722-E24D-BB8F-4E1D5FA46D2B}"/>
              </a:ext>
            </a:extLst>
          </p:cNvPr>
          <p:cNvSpPr txBox="1"/>
          <p:nvPr/>
        </p:nvSpPr>
        <p:spPr>
          <a:xfrm>
            <a:off x="3530068" y="266045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INTERPRETAÇÃO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606D9A-AD32-BD4B-84A9-EEDDC88E80FE}"/>
              </a:ext>
            </a:extLst>
          </p:cNvPr>
          <p:cNvSpPr txBox="1"/>
          <p:nvPr/>
        </p:nvSpPr>
        <p:spPr>
          <a:xfrm>
            <a:off x="7448925" y="302621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ENGAJAMENTO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GESTORES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PÚBLICOS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A7FC6-5E38-AA45-85C3-531F3A6CBCE8}"/>
              </a:ext>
            </a:extLst>
          </p:cNvPr>
          <p:cNvSpPr txBox="1"/>
          <p:nvPr/>
        </p:nvSpPr>
        <p:spPr>
          <a:xfrm>
            <a:off x="8744326" y="3029583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DESENHO DE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768E59-9DDC-0044-8D74-6DB1FE08EF3F}"/>
              </a:ext>
            </a:extLst>
          </p:cNvPr>
          <p:cNvSpPr txBox="1"/>
          <p:nvPr/>
        </p:nvSpPr>
        <p:spPr>
          <a:xfrm>
            <a:off x="7059654" y="565711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IMPLEMENTAÇÃO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 POLÍTICA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EDUCACIONAL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98F4E6-5F03-3F40-B88B-C8410D472124}"/>
              </a:ext>
            </a:extLst>
          </p:cNvPr>
          <p:cNvSpPr txBox="1"/>
          <p:nvPr/>
        </p:nvSpPr>
        <p:spPr>
          <a:xfrm>
            <a:off x="3865546" y="566499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PARA ANÁLISE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AAF319-DB84-7D4A-8B78-159D545A4A5E}"/>
              </a:ext>
            </a:extLst>
          </p:cNvPr>
          <p:cNvSpPr txBox="1"/>
          <p:nvPr/>
        </p:nvSpPr>
        <p:spPr>
          <a:xfrm>
            <a:off x="1269610" y="1364480"/>
            <a:ext cx="1551214" cy="22688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 DE CONHECIMENTO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POLÍTICAS EDUCACIONAIS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615E2E9E-9335-0844-82A6-9EF044E88E95}"/>
              </a:ext>
            </a:extLst>
          </p:cNvPr>
          <p:cNvSpPr txBox="1">
            <a:spLocks/>
          </p:cNvSpPr>
          <p:nvPr/>
        </p:nvSpPr>
        <p:spPr>
          <a:xfrm>
            <a:off x="449771" y="454396"/>
            <a:ext cx="2402666" cy="617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lavika Bold Bold"/>
                <a:ea typeface="+mj-ea"/>
                <a:cs typeface="+mj-cs"/>
              </a:rPr>
              <a:t>[nossa contribuição]</a:t>
            </a:r>
          </a:p>
        </p:txBody>
      </p:sp>
    </p:spTree>
    <p:extLst>
      <p:ext uri="{BB962C8B-B14F-4D97-AF65-F5344CB8AC3E}">
        <p14:creationId xmlns:p14="http://schemas.microsoft.com/office/powerpoint/2010/main" val="83602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C20630-057F-984F-A45D-89F0A08A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B36283-4FD9-304D-A2B0-21A8DB48A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FULANO DE TAL,</a:t>
            </a:r>
          </a:p>
          <a:p>
            <a:r>
              <a:rPr lang="pt-BR" dirty="0" err="1"/>
              <a:t>Minstro</a:t>
            </a:r>
            <a:r>
              <a:rPr lang="pt-BR" dirty="0"/>
              <a:t> da Educação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AA51EA-1250-A64D-BD47-176CD961C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0"/>
            <a:ext cx="12192000" cy="6670568"/>
          </a:xfrm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64D71-4711-8A4B-A54E-1C35CA6173CA}"/>
              </a:ext>
            </a:extLst>
          </p:cNvPr>
          <p:cNvSpPr/>
          <p:nvPr/>
        </p:nvSpPr>
        <p:spPr>
          <a:xfrm>
            <a:off x="0" y="0"/>
            <a:ext cx="12192000" cy="667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5125C5-F897-8D44-9741-DDFE9941E6DA}"/>
              </a:ext>
            </a:extLst>
          </p:cNvPr>
          <p:cNvGrpSpPr>
            <a:grpSpLocks noChangeAspect="1"/>
          </p:cNvGrpSpPr>
          <p:nvPr/>
        </p:nvGrpSpPr>
        <p:grpSpPr>
          <a:xfrm>
            <a:off x="1651104" y="3002"/>
            <a:ext cx="8889792" cy="6667566"/>
            <a:chOff x="52193" y="0"/>
            <a:chExt cx="12115031" cy="90865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76BB9-043B-A545-8926-E04A28F79C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6549774"/>
              <a:ext cx="12115031" cy="25368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3B53F1-888C-1848-B2DD-F43C8A8D0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0"/>
              <a:ext cx="12115031" cy="654977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4E666D-9AA8-254B-9331-BCCE8DE1F890}"/>
              </a:ext>
            </a:extLst>
          </p:cNvPr>
          <p:cNvSpPr/>
          <p:nvPr/>
        </p:nvSpPr>
        <p:spPr>
          <a:xfrm>
            <a:off x="4363171" y="2115028"/>
            <a:ext cx="1527816" cy="122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15E2E9E-9335-0844-82A6-9EF044E88E95}"/>
              </a:ext>
            </a:extLst>
          </p:cNvPr>
          <p:cNvSpPr txBox="1">
            <a:spLocks/>
          </p:cNvSpPr>
          <p:nvPr/>
        </p:nvSpPr>
        <p:spPr>
          <a:xfrm>
            <a:off x="449771" y="454396"/>
            <a:ext cx="2402666" cy="617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lavika Bold Bold"/>
                <a:ea typeface="+mj-ea"/>
                <a:cs typeface="+mj-cs"/>
              </a:rPr>
              <a:t>[nossa contribuição]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7F3672-0B8D-084F-AE10-94B935A74358}"/>
              </a:ext>
            </a:extLst>
          </p:cNvPr>
          <p:cNvSpPr/>
          <p:nvPr/>
        </p:nvSpPr>
        <p:spPr>
          <a:xfrm>
            <a:off x="6098834" y="2115028"/>
            <a:ext cx="1635840" cy="122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EE8B10-BC8A-2D47-BF18-D5A8AF6AF4FF}"/>
              </a:ext>
            </a:extLst>
          </p:cNvPr>
          <p:cNvSpPr/>
          <p:nvPr/>
        </p:nvSpPr>
        <p:spPr>
          <a:xfrm>
            <a:off x="6022484" y="2263072"/>
            <a:ext cx="1893165" cy="11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Reuniões com gestores públicos, acadêmicos brasileiros e estrangeiros e sociedade civil; 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Disseminação de conhecimento educacional.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EE42EE-8878-1041-A1BC-9FFDA64986FA}"/>
              </a:ext>
            </a:extLst>
          </p:cNvPr>
          <p:cNvSpPr/>
          <p:nvPr/>
        </p:nvSpPr>
        <p:spPr>
          <a:xfrm rot="5400000">
            <a:off x="8016845" y="2503289"/>
            <a:ext cx="6672651" cy="164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0F4770-FCFA-7B4D-A82A-36EE62C2E9FA}"/>
              </a:ext>
            </a:extLst>
          </p:cNvPr>
          <p:cNvSpPr/>
          <p:nvPr/>
        </p:nvSpPr>
        <p:spPr>
          <a:xfrm>
            <a:off x="4363171" y="3885972"/>
            <a:ext cx="1554895" cy="731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1419A3-85C0-5946-9618-59A71D4AC4A9}"/>
              </a:ext>
            </a:extLst>
          </p:cNvPr>
          <p:cNvSpPr/>
          <p:nvPr/>
        </p:nvSpPr>
        <p:spPr>
          <a:xfrm>
            <a:off x="6179779" y="3885972"/>
            <a:ext cx="1554895" cy="731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2D1FE-8D14-AF4C-B84E-FE7DFEFEB032}"/>
              </a:ext>
            </a:extLst>
          </p:cNvPr>
          <p:cNvSpPr/>
          <p:nvPr/>
        </p:nvSpPr>
        <p:spPr>
          <a:xfrm>
            <a:off x="4342220" y="3848493"/>
            <a:ext cx="1756614" cy="67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0650" lvl="0" indent="-1206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</a:rPr>
              <a:t>Parcerias com instituições e pesquisadores brasileiros para análise de dados.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08484E-B588-0849-97E8-DA8AC6335F12}"/>
              </a:ext>
            </a:extLst>
          </p:cNvPr>
          <p:cNvSpPr/>
          <p:nvPr/>
        </p:nvSpPr>
        <p:spPr>
          <a:xfrm>
            <a:off x="5977881" y="3848493"/>
            <a:ext cx="1823520" cy="67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0650" lvl="0" indent="-1206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</a:rPr>
              <a:t>Na definição de dados a serem acompanhados durante a implementação das políticas públicas.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CAB40A-B59F-4446-B85D-962AA3EEFC0A}"/>
              </a:ext>
            </a:extLst>
          </p:cNvPr>
          <p:cNvSpPr txBox="1"/>
          <p:nvPr/>
        </p:nvSpPr>
        <p:spPr>
          <a:xfrm>
            <a:off x="1269610" y="1364480"/>
            <a:ext cx="1551214" cy="22688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 DE CONHECIMENTO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POLÍTICAS EDUCACIONAIS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03593B-E59D-154B-8682-EA4BE4F620CE}"/>
              </a:ext>
            </a:extLst>
          </p:cNvPr>
          <p:cNvSpPr txBox="1"/>
          <p:nvPr/>
        </p:nvSpPr>
        <p:spPr>
          <a:xfrm>
            <a:off x="2279904" y="3119428"/>
            <a:ext cx="968828" cy="625855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GERAÇÃO DE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BB2379-4DA4-864F-99F3-58AA92E744DC}"/>
              </a:ext>
            </a:extLst>
          </p:cNvPr>
          <p:cNvSpPr txBox="1"/>
          <p:nvPr/>
        </p:nvSpPr>
        <p:spPr>
          <a:xfrm>
            <a:off x="3530068" y="266045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INTERPRETAÇÃO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19FA21-2E01-A54B-BE36-076F95C3C5FD}"/>
              </a:ext>
            </a:extLst>
          </p:cNvPr>
          <p:cNvSpPr txBox="1"/>
          <p:nvPr/>
        </p:nvSpPr>
        <p:spPr>
          <a:xfrm>
            <a:off x="7448925" y="302621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ENGAJAMENTO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GESTORES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PÚBLICOS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CCB253-760E-604F-B1FE-209839D5D667}"/>
              </a:ext>
            </a:extLst>
          </p:cNvPr>
          <p:cNvSpPr txBox="1"/>
          <p:nvPr/>
        </p:nvSpPr>
        <p:spPr>
          <a:xfrm>
            <a:off x="8744326" y="3029583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DESENHO DE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6E7B3-88B0-7E49-AA6C-AC7ABE128AA8}"/>
              </a:ext>
            </a:extLst>
          </p:cNvPr>
          <p:cNvSpPr txBox="1"/>
          <p:nvPr/>
        </p:nvSpPr>
        <p:spPr>
          <a:xfrm>
            <a:off x="7059654" y="565711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POLÍTICA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502F86-5FD4-E040-9D11-5B7BC2363F12}"/>
              </a:ext>
            </a:extLst>
          </p:cNvPr>
          <p:cNvSpPr txBox="1"/>
          <p:nvPr/>
        </p:nvSpPr>
        <p:spPr>
          <a:xfrm>
            <a:off x="3865546" y="566499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ANÁLISE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2D1FE-8D14-AF4C-B84E-FE7DFEFEB032}"/>
              </a:ext>
            </a:extLst>
          </p:cNvPr>
          <p:cNvSpPr/>
          <p:nvPr/>
        </p:nvSpPr>
        <p:spPr>
          <a:xfrm>
            <a:off x="5258520" y="3654171"/>
            <a:ext cx="1476018" cy="26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Também apoiamos: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9BDC37-B9A9-7C43-A820-B53958EB2B92}"/>
              </a:ext>
            </a:extLst>
          </p:cNvPr>
          <p:cNvSpPr/>
          <p:nvPr/>
        </p:nvSpPr>
        <p:spPr>
          <a:xfrm>
            <a:off x="4352827" y="2098170"/>
            <a:ext cx="1683063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pt-BR" sz="1200" dirty="0">
                <a:solidFill>
                  <a:schemeClr val="tx1"/>
                </a:solidFill>
              </a:rPr>
              <a:t>Interpretação de artigos científicos com base em experiências locais e internacionais, levando-se em conta a realidade brasileira.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Trapezoid 40">
            <a:extLst>
              <a:ext uri="{FF2B5EF4-FFF2-40B4-BE49-F238E27FC236}">
                <a16:creationId xmlns:a16="http://schemas.microsoft.com/office/drawing/2014/main" id="{DF6800A1-5932-BB42-AB9B-985819CD660C}"/>
              </a:ext>
            </a:extLst>
          </p:cNvPr>
          <p:cNvSpPr/>
          <p:nvPr/>
        </p:nvSpPr>
        <p:spPr>
          <a:xfrm flipV="1">
            <a:off x="3752815" y="3514996"/>
            <a:ext cx="4582645" cy="1269375"/>
          </a:xfrm>
          <a:prstGeom prst="trapezoid">
            <a:avLst>
              <a:gd name="adj" fmla="val 409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C20630-057F-984F-A45D-89F0A08A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B36283-4FD9-304D-A2B0-21A8DB48A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FULANO DE TAL,</a:t>
            </a:r>
          </a:p>
          <a:p>
            <a:r>
              <a:rPr lang="pt-BR" dirty="0" err="1"/>
              <a:t>Minstro</a:t>
            </a:r>
            <a:r>
              <a:rPr lang="pt-BR" dirty="0"/>
              <a:t> da Educação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AA51EA-1250-A64D-BD47-176CD961C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0"/>
            <a:ext cx="12192000" cy="6670568"/>
          </a:xfrm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64D71-4711-8A4B-A54E-1C35CA6173CA}"/>
              </a:ext>
            </a:extLst>
          </p:cNvPr>
          <p:cNvSpPr/>
          <p:nvPr/>
        </p:nvSpPr>
        <p:spPr>
          <a:xfrm>
            <a:off x="0" y="0"/>
            <a:ext cx="12192000" cy="667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5125C5-F897-8D44-9741-DDFE9941E6DA}"/>
              </a:ext>
            </a:extLst>
          </p:cNvPr>
          <p:cNvGrpSpPr>
            <a:grpSpLocks noChangeAspect="1"/>
          </p:cNvGrpSpPr>
          <p:nvPr/>
        </p:nvGrpSpPr>
        <p:grpSpPr>
          <a:xfrm>
            <a:off x="1651104" y="3002"/>
            <a:ext cx="8889792" cy="6667566"/>
            <a:chOff x="52193" y="0"/>
            <a:chExt cx="12115031" cy="90865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76BB9-043B-A545-8926-E04A28F79C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6549774"/>
              <a:ext cx="12115031" cy="25368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3B53F1-888C-1848-B2DD-F43C8A8D0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93" y="0"/>
              <a:ext cx="12115031" cy="654977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4E666D-9AA8-254B-9331-BCCE8DE1F890}"/>
              </a:ext>
            </a:extLst>
          </p:cNvPr>
          <p:cNvSpPr/>
          <p:nvPr/>
        </p:nvSpPr>
        <p:spPr>
          <a:xfrm>
            <a:off x="4363171" y="2115028"/>
            <a:ext cx="1527816" cy="122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15E2E9E-9335-0844-82A6-9EF044E88E95}"/>
              </a:ext>
            </a:extLst>
          </p:cNvPr>
          <p:cNvSpPr txBox="1">
            <a:spLocks/>
          </p:cNvSpPr>
          <p:nvPr/>
        </p:nvSpPr>
        <p:spPr>
          <a:xfrm>
            <a:off x="449771" y="454396"/>
            <a:ext cx="2402666" cy="617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lavika Bold Bold"/>
                <a:ea typeface="+mj-ea"/>
                <a:cs typeface="+mj-cs"/>
              </a:rPr>
              <a:t>[nossa contribuição]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7F3672-0B8D-084F-AE10-94B935A74358}"/>
              </a:ext>
            </a:extLst>
          </p:cNvPr>
          <p:cNvSpPr/>
          <p:nvPr/>
        </p:nvSpPr>
        <p:spPr>
          <a:xfrm>
            <a:off x="6098834" y="2115028"/>
            <a:ext cx="1635840" cy="122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EE8B10-BC8A-2D47-BF18-D5A8AF6AF4FF}"/>
              </a:ext>
            </a:extLst>
          </p:cNvPr>
          <p:cNvSpPr/>
          <p:nvPr/>
        </p:nvSpPr>
        <p:spPr>
          <a:xfrm>
            <a:off x="6022484" y="2263072"/>
            <a:ext cx="1893165" cy="11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Reuniões com gestores públicos, acadêmicos brasileiros e estrangeiros e sociedade civil; 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Disseminação de conhecimento educacional.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EE42EE-8878-1041-A1BC-9FFDA64986FA}"/>
              </a:ext>
            </a:extLst>
          </p:cNvPr>
          <p:cNvSpPr/>
          <p:nvPr/>
        </p:nvSpPr>
        <p:spPr>
          <a:xfrm rot="5400000">
            <a:off x="8016845" y="2503289"/>
            <a:ext cx="6672651" cy="164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0F4770-FCFA-7B4D-A82A-36EE62C2E9FA}"/>
              </a:ext>
            </a:extLst>
          </p:cNvPr>
          <p:cNvSpPr/>
          <p:nvPr/>
        </p:nvSpPr>
        <p:spPr>
          <a:xfrm>
            <a:off x="4363171" y="3885972"/>
            <a:ext cx="1554895" cy="731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1419A3-85C0-5946-9618-59A71D4AC4A9}"/>
              </a:ext>
            </a:extLst>
          </p:cNvPr>
          <p:cNvSpPr/>
          <p:nvPr/>
        </p:nvSpPr>
        <p:spPr>
          <a:xfrm>
            <a:off x="6179779" y="3885972"/>
            <a:ext cx="1554895" cy="731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2D1FE-8D14-AF4C-B84E-FE7DFEFEB032}"/>
              </a:ext>
            </a:extLst>
          </p:cNvPr>
          <p:cNvSpPr/>
          <p:nvPr/>
        </p:nvSpPr>
        <p:spPr>
          <a:xfrm>
            <a:off x="4330345" y="3848493"/>
            <a:ext cx="1825684" cy="67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0650" lvl="0" indent="-1206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150" dirty="0">
                <a:solidFill>
                  <a:schemeClr val="tx1"/>
                </a:solidFill>
              </a:rPr>
              <a:t>Parcerias entre instituições de  pesquisa e governos para disponibilizar dados;</a:t>
            </a:r>
            <a:endParaRPr kumimoji="0" lang="pt-BR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08484E-B588-0849-97E8-DA8AC6335F12}"/>
              </a:ext>
            </a:extLst>
          </p:cNvPr>
          <p:cNvSpPr/>
          <p:nvPr/>
        </p:nvSpPr>
        <p:spPr>
          <a:xfrm>
            <a:off x="6067185" y="3848493"/>
            <a:ext cx="1691239" cy="67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0650" lvl="0" indent="-1206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150" dirty="0">
                <a:solidFill>
                  <a:schemeClr val="tx1"/>
                </a:solidFill>
              </a:rPr>
              <a:t>Na definição de indicadores de políticas públicas.</a:t>
            </a:r>
            <a:endParaRPr kumimoji="0" lang="pt-BR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CAB40A-B59F-4446-B85D-962AA3EEFC0A}"/>
              </a:ext>
            </a:extLst>
          </p:cNvPr>
          <p:cNvSpPr txBox="1"/>
          <p:nvPr/>
        </p:nvSpPr>
        <p:spPr>
          <a:xfrm>
            <a:off x="1269610" y="1364480"/>
            <a:ext cx="1551214" cy="22688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 DE CONHECIMENTO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POLÍTICAS EDUCACIONAIS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03593B-E59D-154B-8682-EA4BE4F620CE}"/>
              </a:ext>
            </a:extLst>
          </p:cNvPr>
          <p:cNvSpPr txBox="1"/>
          <p:nvPr/>
        </p:nvSpPr>
        <p:spPr>
          <a:xfrm>
            <a:off x="2279904" y="3119428"/>
            <a:ext cx="968828" cy="625855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GERAÇÃO DE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BB2379-4DA4-864F-99F3-58AA92E744DC}"/>
              </a:ext>
            </a:extLst>
          </p:cNvPr>
          <p:cNvSpPr txBox="1"/>
          <p:nvPr/>
        </p:nvSpPr>
        <p:spPr>
          <a:xfrm>
            <a:off x="3530068" y="266045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INTERPRETAÇÃO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CONHECIMENTO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TECNICO 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19FA21-2E01-A54B-BE36-076F95C3C5FD}"/>
              </a:ext>
            </a:extLst>
          </p:cNvPr>
          <p:cNvSpPr txBox="1"/>
          <p:nvPr/>
        </p:nvSpPr>
        <p:spPr>
          <a:xfrm>
            <a:off x="7448925" y="302621"/>
            <a:ext cx="1177350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ENGAJAMENTO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GESTORES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PÚBLICOS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CCB253-760E-604F-B1FE-209839D5D667}"/>
              </a:ext>
            </a:extLst>
          </p:cNvPr>
          <p:cNvSpPr txBox="1"/>
          <p:nvPr/>
        </p:nvSpPr>
        <p:spPr>
          <a:xfrm>
            <a:off x="8744326" y="3029583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DESENHO DE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6E7B3-88B0-7E49-AA6C-AC7ABE128AA8}"/>
              </a:ext>
            </a:extLst>
          </p:cNvPr>
          <p:cNvSpPr txBox="1"/>
          <p:nvPr/>
        </p:nvSpPr>
        <p:spPr>
          <a:xfrm>
            <a:off x="7059654" y="565711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POLÍTICA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502F86-5FD4-E040-9D11-5B7BC2363F12}"/>
              </a:ext>
            </a:extLst>
          </p:cNvPr>
          <p:cNvSpPr txBox="1"/>
          <p:nvPr/>
        </p:nvSpPr>
        <p:spPr>
          <a:xfrm>
            <a:off x="3865546" y="5664994"/>
            <a:ext cx="1035836" cy="80554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numCol="1" spcCol="36000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ANÁLISE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2D1FE-8D14-AF4C-B84E-FE7DFEFEB032}"/>
              </a:ext>
            </a:extLst>
          </p:cNvPr>
          <p:cNvSpPr/>
          <p:nvPr/>
        </p:nvSpPr>
        <p:spPr>
          <a:xfrm>
            <a:off x="5258520" y="3654171"/>
            <a:ext cx="1476018" cy="26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Também apoiamos: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9BDC37-B9A9-7C43-A820-B53958EB2B92}"/>
              </a:ext>
            </a:extLst>
          </p:cNvPr>
          <p:cNvSpPr/>
          <p:nvPr/>
        </p:nvSpPr>
        <p:spPr>
          <a:xfrm>
            <a:off x="4352827" y="2098170"/>
            <a:ext cx="1683063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pt-BR" sz="1200" dirty="0">
                <a:solidFill>
                  <a:schemeClr val="tx1"/>
                </a:solidFill>
              </a:rPr>
              <a:t>Interpretação de artigos científicos com base em experiências locais e internacionais, levando-se em conta a realidade brasileira.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34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[nossa equipe]</a:t>
            </a:r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3B9CEE57-A710-FF49-A075-B5E754D377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534" y="3347142"/>
            <a:ext cx="1461693" cy="1456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F4932-9B58-4140-89A6-91DC0F49A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535" y="1597148"/>
            <a:ext cx="1461693" cy="14648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65E9D-9D08-4847-84E3-8DA082F25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499" y="1582924"/>
            <a:ext cx="1461693" cy="14616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E1A01-539C-AF45-8FFD-7B62EC193D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499" y="3332857"/>
            <a:ext cx="1479739" cy="14712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44DA06-37D6-0445-B945-F099D4B0047E}"/>
              </a:ext>
            </a:extLst>
          </p:cNvPr>
          <p:cNvSpPr txBox="1"/>
          <p:nvPr/>
        </p:nvSpPr>
        <p:spPr>
          <a:xfrm>
            <a:off x="1447857" y="1672454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T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Cruz]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Professora da FGV e PhD em Economia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Educação. Responsável pela criação e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curadoria dos materiais do D3e.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A39ED-6058-1E4B-8CF2-45381CD828FE}"/>
              </a:ext>
            </a:extLst>
          </p:cNvPr>
          <p:cNvSpPr txBox="1"/>
          <p:nvPr/>
        </p:nvSpPr>
        <p:spPr>
          <a:xfrm>
            <a:off x="1447857" y="3404099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avid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1600" b="1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P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lank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pesquisador de Stanford, diretor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Centro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Lemann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ex-diretor do PACE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11 anos. Responsável por guiar nossa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estratégia de atuação.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2B11C-F5D6-1E45-9393-ADEA833DAEF9}"/>
              </a:ext>
            </a:extLst>
          </p:cNvPr>
          <p:cNvSpPr txBox="1"/>
          <p:nvPr/>
        </p:nvSpPr>
        <p:spPr>
          <a:xfrm>
            <a:off x="8091765" y="1672454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auricio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1600" b="1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H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olanda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Consultor da Câmara dos Deputados,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ex-secretário de educação e PhD em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Educação. Responsável por mapear os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que devem ser estudados.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785F4-7387-544C-A52D-3F953CB7040D}"/>
              </a:ext>
            </a:extLst>
          </p:cNvPr>
          <p:cNvSpPr txBox="1"/>
          <p:nvPr/>
        </p:nvSpPr>
        <p:spPr>
          <a:xfrm>
            <a:off x="8091765" y="3404099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[João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Cossi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 executivo do D3e e Mestre em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Educação. Responsável pela execução da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estratégia.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5ADA3C-DFBA-614C-A1AD-44D08F6357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8"/>
          <a:stretch/>
        </p:blipFill>
        <p:spPr>
          <a:xfrm>
            <a:off x="4424534" y="5089221"/>
            <a:ext cx="1457065" cy="1439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606B0A-5461-2B42-BA27-85FFD5A4C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870" y="5089221"/>
            <a:ext cx="1466322" cy="14374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03A2E2-11C2-AA43-B17D-3DE30CAFEA5A}"/>
              </a:ext>
            </a:extLst>
          </p:cNvPr>
          <p:cNvSpPr txBox="1"/>
          <p:nvPr/>
        </p:nvSpPr>
        <p:spPr>
          <a:xfrm>
            <a:off x="1447857" y="5179111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F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elipe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Michel]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Coordenador de Relações Institucionais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Governamentais na Fundação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Lemann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deliberativo.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4DA38-D67A-2141-BFB1-2BB0D2A11ABD}"/>
              </a:ext>
            </a:extLst>
          </p:cNvPr>
          <p:cNvSpPr txBox="1"/>
          <p:nvPr/>
        </p:nvSpPr>
        <p:spPr>
          <a:xfrm>
            <a:off x="8096074" y="5179111"/>
            <a:ext cx="2846765" cy="185115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artin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1600" b="1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C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arnoy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da Escola de Educação de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Stanford e diretor do Centro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Lemann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deliberativo.</a:t>
            </a:r>
          </a:p>
        </p:txBody>
      </p:sp>
    </p:spTree>
    <p:extLst>
      <p:ext uri="{BB962C8B-B14F-4D97-AF65-F5344CB8AC3E}">
        <p14:creationId xmlns:p14="http://schemas.microsoft.com/office/powerpoint/2010/main" val="360923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E4B0E-6F37-AE46-940F-6C5E3B9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pt-BR" i="1">
                <a:solidFill>
                  <a:schemeClr val="accent1">
                    <a:lumMod val="75000"/>
                  </a:schemeClr>
                </a:solidFill>
              </a:rPr>
              <a:t>Principais tópicos]</a:t>
            </a:r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44DA06-37D6-0445-B945-F099D4B0047E}"/>
              </a:ext>
            </a:extLst>
          </p:cNvPr>
          <p:cNvSpPr txBox="1"/>
          <p:nvPr/>
        </p:nvSpPr>
        <p:spPr>
          <a:xfrm>
            <a:off x="1974019" y="2260622"/>
            <a:ext cx="3657600" cy="101334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[Financiamento da educação]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Revisão do FUNDEB.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A39ED-6058-1E4B-8CF2-45381CD828FE}"/>
              </a:ext>
            </a:extLst>
          </p:cNvPr>
          <p:cNvSpPr txBox="1"/>
          <p:nvPr/>
        </p:nvSpPr>
        <p:spPr>
          <a:xfrm>
            <a:off x="1974020" y="4287305"/>
            <a:ext cx="3657600" cy="101334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[Gestão de rede]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Implementação da BNCC em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regime de Colaboração.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2B11C-F5D6-1E45-9393-ADEA833DAEF9}"/>
              </a:ext>
            </a:extLst>
          </p:cNvPr>
          <p:cNvSpPr txBox="1"/>
          <p:nvPr/>
        </p:nvSpPr>
        <p:spPr>
          <a:xfrm>
            <a:off x="6601778" y="2260622"/>
            <a:ext cx="3657600" cy="101334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[Mercado de trabalho de professores]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Reforma do Ensino Médio.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785F4-7387-544C-A52D-3F953CB7040D}"/>
              </a:ext>
            </a:extLst>
          </p:cNvPr>
          <p:cNvSpPr txBox="1"/>
          <p:nvPr/>
        </p:nvSpPr>
        <p:spPr>
          <a:xfrm>
            <a:off x="6601779" y="4287305"/>
            <a:ext cx="3657600" cy="1013342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[Tecnologia]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Reforma do Ensino Médio e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 de ensino a distância.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E11F22-5264-1D48-8402-77BA1A84FF10}"/>
              </a:ext>
            </a:extLst>
          </p:cNvPr>
          <p:cNvSpPr txBox="1"/>
          <p:nvPr/>
        </p:nvSpPr>
        <p:spPr>
          <a:xfrm>
            <a:off x="1974019" y="3273964"/>
            <a:ext cx="3657600" cy="1013341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[Tempo integral]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Reforma do Ensino Médio.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6DFE9-AC57-F744-B472-1BB5EAFB0983}"/>
              </a:ext>
            </a:extLst>
          </p:cNvPr>
          <p:cNvSpPr txBox="1"/>
          <p:nvPr/>
        </p:nvSpPr>
        <p:spPr>
          <a:xfrm>
            <a:off x="6601779" y="3273964"/>
            <a:ext cx="3657600" cy="1013341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4AFD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AF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[Formação de professores]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6364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364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que? Implementação da BNCC e PED Brasil.</a:t>
            </a:r>
          </a:p>
        </p:txBody>
      </p:sp>
    </p:spTree>
    <p:extLst>
      <p:ext uri="{BB962C8B-B14F-4D97-AF65-F5344CB8AC3E}">
        <p14:creationId xmlns:p14="http://schemas.microsoft.com/office/powerpoint/2010/main" val="3938370925"/>
      </p:ext>
    </p:extLst>
  </p:cSld>
  <p:clrMapOvr>
    <a:masterClrMapping/>
  </p:clrMapOvr>
</p:sld>
</file>

<file path=ppt/theme/theme1.xml><?xml version="1.0" encoding="utf-8"?>
<a:theme xmlns:a="http://schemas.openxmlformats.org/drawingml/2006/main" name="1_D3e">
  <a:themeElements>
    <a:clrScheme name="D3e_esquema de cores">
      <a:dk1>
        <a:srgbClr val="636467"/>
      </a:dk1>
      <a:lt1>
        <a:srgbClr val="FFFFFF"/>
      </a:lt1>
      <a:dk2>
        <a:srgbClr val="636467"/>
      </a:dk2>
      <a:lt2>
        <a:srgbClr val="FFFFFF"/>
      </a:lt2>
      <a:accent1>
        <a:srgbClr val="37E9F5"/>
      </a:accent1>
      <a:accent2>
        <a:srgbClr val="4AFD11"/>
      </a:accent2>
      <a:accent3>
        <a:srgbClr val="DDDDDD"/>
      </a:accent3>
      <a:accent4>
        <a:srgbClr val="2B378F"/>
      </a:accent4>
      <a:accent5>
        <a:srgbClr val="888A8D"/>
      </a:accent5>
      <a:accent6>
        <a:srgbClr val="136838"/>
      </a:accent6>
      <a:hlink>
        <a:srgbClr val="37E9F5"/>
      </a:hlink>
      <a:folHlink>
        <a:srgbClr val="888A8D"/>
      </a:folHlink>
    </a:clrScheme>
    <a:fontScheme name="de3">
      <a:majorFont>
        <a:latin typeface="Klavika Bol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numCol="2" spcCol="360000"/>
      <a:lstStyle>
        <a:defPPr algn="l" latinLnBrk="1">
          <a:spcBef>
            <a:spcPts val="0"/>
          </a:spcBef>
          <a:defRPr sz="1300" baseline="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3e_template PPT_0308" id="{69E97B0C-6FD2-BA41-A7EF-FF3AB992B47D}" vid="{DD1FC3A2-555E-1E46-9C42-95046863E5E4}"/>
    </a:ext>
  </a:extLst>
</a:theme>
</file>

<file path=ppt/theme/theme2.xml><?xml version="1.0" encoding="utf-8"?>
<a:theme xmlns:a="http://schemas.openxmlformats.org/drawingml/2006/main" name="2_D3e">
  <a:themeElements>
    <a:clrScheme name="D3e_esquema de cores">
      <a:dk1>
        <a:srgbClr val="636467"/>
      </a:dk1>
      <a:lt1>
        <a:srgbClr val="FFFFFF"/>
      </a:lt1>
      <a:dk2>
        <a:srgbClr val="636467"/>
      </a:dk2>
      <a:lt2>
        <a:srgbClr val="FFFFFF"/>
      </a:lt2>
      <a:accent1>
        <a:srgbClr val="37E9F5"/>
      </a:accent1>
      <a:accent2>
        <a:srgbClr val="4AFD11"/>
      </a:accent2>
      <a:accent3>
        <a:srgbClr val="DDDDDD"/>
      </a:accent3>
      <a:accent4>
        <a:srgbClr val="2B378F"/>
      </a:accent4>
      <a:accent5>
        <a:srgbClr val="888A8D"/>
      </a:accent5>
      <a:accent6>
        <a:srgbClr val="136838"/>
      </a:accent6>
      <a:hlink>
        <a:srgbClr val="37E9F5"/>
      </a:hlink>
      <a:folHlink>
        <a:srgbClr val="888A8D"/>
      </a:folHlink>
    </a:clrScheme>
    <a:fontScheme name="de3">
      <a:majorFont>
        <a:latin typeface="Klavika Bol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numCol="2" spcCol="360000"/>
      <a:lstStyle>
        <a:defPPr algn="l" latinLnBrk="1">
          <a:spcBef>
            <a:spcPts val="0"/>
          </a:spcBef>
          <a:defRPr sz="1300" baseline="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3e_template PPT_0308" id="{69E97B0C-6FD2-BA41-A7EF-FF3AB992B47D}" vid="{9685D869-E71A-5B44-AA38-040B0E0332D4}"/>
    </a:ext>
  </a:extLst>
</a:theme>
</file>

<file path=ppt/theme/theme3.xml><?xml version="1.0" encoding="utf-8"?>
<a:theme xmlns:a="http://schemas.openxmlformats.org/drawingml/2006/main" name="3_D3e">
  <a:themeElements>
    <a:clrScheme name="D3e_esquema de cores">
      <a:dk1>
        <a:srgbClr val="636467"/>
      </a:dk1>
      <a:lt1>
        <a:srgbClr val="FFFFFF"/>
      </a:lt1>
      <a:dk2>
        <a:srgbClr val="636467"/>
      </a:dk2>
      <a:lt2>
        <a:srgbClr val="FFFFFF"/>
      </a:lt2>
      <a:accent1>
        <a:srgbClr val="37E9F5"/>
      </a:accent1>
      <a:accent2>
        <a:srgbClr val="4AFD11"/>
      </a:accent2>
      <a:accent3>
        <a:srgbClr val="DDDDDD"/>
      </a:accent3>
      <a:accent4>
        <a:srgbClr val="2B378F"/>
      </a:accent4>
      <a:accent5>
        <a:srgbClr val="888A8D"/>
      </a:accent5>
      <a:accent6>
        <a:srgbClr val="136838"/>
      </a:accent6>
      <a:hlink>
        <a:srgbClr val="37E9F5"/>
      </a:hlink>
      <a:folHlink>
        <a:srgbClr val="888A8D"/>
      </a:folHlink>
    </a:clrScheme>
    <a:fontScheme name="de3">
      <a:majorFont>
        <a:latin typeface="Klavika Bol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numCol="2" spcCol="360000"/>
      <a:lstStyle>
        <a:defPPr algn="l" latinLnBrk="1">
          <a:spcBef>
            <a:spcPts val="0"/>
          </a:spcBef>
          <a:defRPr sz="1300" baseline="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3e_template PPT_0308" id="{69E97B0C-6FD2-BA41-A7EF-FF3AB992B47D}" vid="{DD1FC3A2-555E-1E46-9C42-95046863E5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1_D3e</Template>
  <TotalTime>5817</TotalTime>
  <Words>1550</Words>
  <Application>Microsoft Macintosh PowerPoint</Application>
  <PresentationFormat>Widescreen</PresentationFormat>
  <Paragraphs>292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Klavika</vt:lpstr>
      <vt:lpstr>Klavika Bold Bold</vt:lpstr>
      <vt:lpstr>Klavika Light Plain</vt:lpstr>
      <vt:lpstr>Klavika Medium</vt:lpstr>
      <vt:lpstr>Klavika Regular Plain</vt:lpstr>
      <vt:lpstr>Roboto</vt:lpstr>
      <vt:lpstr>1_D3e</vt:lpstr>
      <vt:lpstr>2_D3e</vt:lpstr>
      <vt:lpstr>3_D3e</vt:lpstr>
      <vt:lpstr>D3e:   Dados para um debate democrático na Educação</vt:lpstr>
      <vt:lpstr> Nosso objetivo é aproximar o conhecimento técnico e científico dos poderes executivo e legislativo, interpretando evidências de acordo com as necessidades desses atores e incluindo diferentes pontos de vista no processo democrático de debate sobre políticas públicas.</vt:lpstr>
      <vt:lpstr>[a questão]</vt:lpstr>
      <vt:lpstr>[a questão]</vt:lpstr>
      <vt:lpstr>PowerPoint Presentation</vt:lpstr>
      <vt:lpstr>PowerPoint Presentation</vt:lpstr>
      <vt:lpstr>PowerPoint Presentation</vt:lpstr>
      <vt:lpstr>[nossa equipe]</vt:lpstr>
      <vt:lpstr>[Principais tópicos]</vt:lpstr>
      <vt:lpstr>[parceiros]</vt:lpstr>
      <vt:lpstr>[próximos passos - 2018]</vt:lpstr>
      <vt:lpstr>RELATÓRIOS DE POLÍTICA EDUCACIONAL</vt:lpstr>
      <vt:lpstr>Experiências Internacionais de Financiamento da Educação</vt:lpstr>
      <vt:lpstr>Contexto</vt:lpstr>
      <vt:lpstr>Questão de análise</vt:lpstr>
      <vt:lpstr>Financiamento da educação nos países comparados</vt:lpstr>
      <vt:lpstr>Aprendizados para o Brasil</vt:lpstr>
      <vt:lpstr>Escola de tempo integral</vt:lpstr>
      <vt:lpstr>Contexto</vt:lpstr>
      <vt:lpstr>Relatório D3E</vt:lpstr>
      <vt:lpstr>Aprendizados</vt:lpstr>
      <vt:lpstr>Aprendizados</vt:lpstr>
      <vt:lpstr>Aprendizados</vt:lpstr>
      <vt:lpstr>Aprendizados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Joao Paulo Cossi Fernandes</dc:creator>
  <cp:lastModifiedBy>Joao Paulo Cossi Fernandes</cp:lastModifiedBy>
  <cp:revision>26</cp:revision>
  <cp:lastPrinted>2018-08-08T01:49:35Z</cp:lastPrinted>
  <dcterms:created xsi:type="dcterms:W3CDTF">2018-08-03T20:34:23Z</dcterms:created>
  <dcterms:modified xsi:type="dcterms:W3CDTF">2018-08-08T02:10:28Z</dcterms:modified>
</cp:coreProperties>
</file>